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337" r:id="rId4"/>
    <p:sldId id="338" r:id="rId5"/>
    <p:sldId id="339" r:id="rId6"/>
    <p:sldId id="340" r:id="rId7"/>
    <p:sldId id="341" r:id="rId8"/>
    <p:sldId id="342" r:id="rId9"/>
    <p:sldId id="343" r:id="rId10"/>
    <p:sldId id="344" r:id="rId11"/>
    <p:sldId id="345" r:id="rId12"/>
    <p:sldId id="346" r:id="rId13"/>
    <p:sldId id="350" r:id="rId14"/>
    <p:sldId id="347" r:id="rId15"/>
    <p:sldId id="349" r:id="rId16"/>
    <p:sldId id="348"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70" r:id="rId37"/>
    <p:sldId id="371" r:id="rId38"/>
    <p:sldId id="372" r:id="rId39"/>
    <p:sldId id="374" r:id="rId40"/>
    <p:sldId id="373" r:id="rId41"/>
    <p:sldId id="268" r:id="rId42"/>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p:cViewPr varScale="1">
        <p:scale>
          <a:sx n="101" d="100"/>
          <a:sy n="101" d="100"/>
        </p:scale>
        <p:origin x="1548"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918461" y="2470821"/>
            <a:ext cx="6221476" cy="40322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6" name="Holder 6"/>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Bookman Old Style"/>
                <a:cs typeface="Bookman Old Style"/>
              </a:defRPr>
            </a:lvl1pPr>
          </a:lstStyle>
          <a:p>
            <a:endParaRPr/>
          </a:p>
        </p:txBody>
      </p:sp>
      <p:sp>
        <p:nvSpPr>
          <p:cNvPr id="3" name="Holder 3"/>
          <p:cNvSpPr>
            <a:spLocks noGrp="1"/>
          </p:cNvSpPr>
          <p:nvPr>
            <p:ph type="body" idx="1"/>
          </p:nvPr>
        </p:nvSpPr>
        <p:spPr/>
        <p:txBody>
          <a:bodyPr lIns="0" tIns="0" rIns="0" bIns="0"/>
          <a:lstStyle>
            <a:lvl1pPr>
              <a:defRPr sz="205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7305675" y="7217305"/>
            <a:ext cx="665861" cy="230832"/>
          </a:xfrm>
        </p:spPr>
        <p:txBody>
          <a:bodyPr lIns="0" tIns="0" rIns="0" bIns="0"/>
          <a:lstStyle>
            <a:lvl1pPr>
              <a:defRPr sz="800" b="0" i="0">
                <a:solidFill>
                  <a:schemeClr val="tx1"/>
                </a:solidFill>
                <a:latin typeface="Palatino Linotype"/>
                <a:cs typeface="Palatino Linotype"/>
              </a:defRPr>
            </a:lvl1pPr>
          </a:lstStyle>
          <a:p>
            <a:pPr marL="12700">
              <a:lnSpc>
                <a:spcPts val="885"/>
              </a:lnSpc>
            </a:pPr>
            <a:r>
              <a:rPr lang="en-MY" spc="15" dirty="0"/>
              <a:t>Chapter</a:t>
            </a:r>
            <a:r>
              <a:rPr lang="en-MY" spc="20" dirty="0"/>
              <a:t> 17</a:t>
            </a:r>
            <a:endParaRPr spc="2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6" name="Holder 6"/>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Bookman Old Style"/>
                <a:cs typeface="Bookman Old Style"/>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dirty="0"/>
          </a:p>
        </p:txBody>
      </p:sp>
      <p:sp>
        <p:nvSpPr>
          <p:cNvPr id="5" name="Holder 5"/>
          <p:cNvSpPr>
            <a:spLocks noGrp="1"/>
          </p:cNvSpPr>
          <p:nvPr>
            <p:ph type="ftr" sz="quarter" idx="5"/>
          </p:nvPr>
        </p:nvSpPr>
        <p:spPr>
          <a:xfrm>
            <a:off x="7315200" y="7217305"/>
            <a:ext cx="656336" cy="230832"/>
          </a:xfrm>
        </p:spPr>
        <p:txBody>
          <a:bodyPr lIns="0" tIns="0" rIns="0" bIns="0"/>
          <a:lstStyle>
            <a:lvl1pPr>
              <a:defRPr sz="800" b="0" i="0">
                <a:solidFill>
                  <a:schemeClr val="tx1"/>
                </a:solidFill>
                <a:latin typeface="Palatino Linotype"/>
                <a:cs typeface="Palatino Linotype"/>
              </a:defRPr>
            </a:lvl1pPr>
          </a:lstStyle>
          <a:p>
            <a:pPr marL="12700">
              <a:lnSpc>
                <a:spcPts val="885"/>
              </a:lnSpc>
            </a:pPr>
            <a:r>
              <a:rPr lang="en-MY" spc="15" dirty="0"/>
              <a:t>Chapter</a:t>
            </a:r>
            <a:r>
              <a:rPr lang="en-MY" spc="20" dirty="0"/>
              <a:t> 17</a:t>
            </a:r>
            <a:endParaRPr spc="2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7" name="Holder 7"/>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chemeClr val="tx1"/>
                </a:solidFill>
                <a:latin typeface="Bookman Old Style"/>
                <a:cs typeface="Bookman Old Style"/>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9</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5" name="Holder 5"/>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9</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4" name="Holder 4"/>
          <p:cNvSpPr>
            <a:spLocks noGrp="1"/>
          </p:cNvSpPr>
          <p:nvPr>
            <p:ph type="sldNum" sz="quarter" idx="7"/>
          </p:nvPr>
        </p:nvSpPr>
        <p:spPr/>
        <p:txBody>
          <a:bodyPr lIns="0" tIns="0" rIns="0" bIns="0"/>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5025" y="1010818"/>
            <a:ext cx="8988348" cy="381000"/>
          </a:xfrm>
          <a:prstGeom prst="rect">
            <a:avLst/>
          </a:prstGeom>
        </p:spPr>
        <p:txBody>
          <a:bodyPr wrap="square" lIns="0" tIns="0" rIns="0" bIns="0">
            <a:spAutoFit/>
          </a:bodyPr>
          <a:lstStyle>
            <a:lvl1pPr>
              <a:defRPr sz="2500" b="0" i="0">
                <a:solidFill>
                  <a:schemeClr val="tx1"/>
                </a:solidFill>
                <a:latin typeface="Bookman Old Style"/>
                <a:cs typeface="Bookman Old Style"/>
              </a:defRPr>
            </a:lvl1pPr>
          </a:lstStyle>
          <a:p>
            <a:endParaRPr/>
          </a:p>
        </p:txBody>
      </p:sp>
      <p:sp>
        <p:nvSpPr>
          <p:cNvPr id="3" name="Holder 3"/>
          <p:cNvSpPr>
            <a:spLocks noGrp="1"/>
          </p:cNvSpPr>
          <p:nvPr>
            <p:ph type="body" idx="1"/>
          </p:nvPr>
        </p:nvSpPr>
        <p:spPr>
          <a:xfrm>
            <a:off x="496550" y="1608802"/>
            <a:ext cx="5655310" cy="3647440"/>
          </a:xfrm>
          <a:prstGeom prst="rect">
            <a:avLst/>
          </a:prstGeom>
        </p:spPr>
        <p:txBody>
          <a:bodyPr wrap="square" lIns="0" tIns="0" rIns="0" bIns="0">
            <a:spAutoFit/>
          </a:bodyPr>
          <a:lstStyle>
            <a:lvl1pPr>
              <a:defRPr sz="205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7474966" y="7217305"/>
            <a:ext cx="496570" cy="127000"/>
          </a:xfrm>
          <a:prstGeom prst="rect">
            <a:avLst/>
          </a:prstGeom>
        </p:spPr>
        <p:txBody>
          <a:bodyPr wrap="square" lIns="0" tIns="0" rIns="0" bIns="0">
            <a:spAutoFit/>
          </a:bodyPr>
          <a:lstStyle>
            <a:lvl1pPr>
              <a:defRPr sz="800" b="0" i="0">
                <a:solidFill>
                  <a:schemeClr val="tx1"/>
                </a:solidFill>
                <a:latin typeface="Palatino Linotype"/>
                <a:cs typeface="Palatino Linotype"/>
              </a:defRPr>
            </a:lvl1pPr>
          </a:lstStyle>
          <a:p>
            <a:pPr marL="12700">
              <a:lnSpc>
                <a:spcPts val="885"/>
              </a:lnSpc>
            </a:pPr>
            <a:r>
              <a:rPr spc="15" dirty="0"/>
              <a:t>Chapter</a:t>
            </a:r>
            <a:r>
              <a:rPr spc="20" dirty="0"/>
              <a:t> 9</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2/23/2022</a:t>
            </a:fld>
            <a:endParaRPr lang="en-US"/>
          </a:p>
        </p:txBody>
      </p:sp>
      <p:sp>
        <p:nvSpPr>
          <p:cNvPr id="6" name="Holder 6"/>
          <p:cNvSpPr>
            <a:spLocks noGrp="1"/>
          </p:cNvSpPr>
          <p:nvPr>
            <p:ph type="sldNum" sz="quarter" idx="7"/>
          </p:nvPr>
        </p:nvSpPr>
        <p:spPr>
          <a:xfrm>
            <a:off x="8134856" y="7217305"/>
            <a:ext cx="195579" cy="127000"/>
          </a:xfrm>
          <a:prstGeom prst="rect">
            <a:avLst/>
          </a:prstGeom>
        </p:spPr>
        <p:txBody>
          <a:bodyPr wrap="square" lIns="0" tIns="0" rIns="0" bIns="0">
            <a:spAutoFit/>
          </a:bodyPr>
          <a:lstStyle>
            <a:lvl1pPr>
              <a:defRPr sz="800" b="0" i="0">
                <a:solidFill>
                  <a:schemeClr val="tx1"/>
                </a:solidFill>
                <a:latin typeface="Palatino Linotype"/>
                <a:cs typeface="Palatino Linotype"/>
              </a:defRPr>
            </a:lvl1pPr>
          </a:lstStyle>
          <a:p>
            <a:pPr marL="38100">
              <a:lnSpc>
                <a:spcPts val="885"/>
              </a:lnSpc>
            </a:pPr>
            <a:fld id="{81D60167-4931-47E6-BA6A-407CBD079E47}" type="slidenum">
              <a:rPr spc="20" dirty="0"/>
              <a:t>‹#›</a:t>
            </a:fld>
            <a:endParaRPr spc="20" dirty="0"/>
          </a:p>
        </p:txBody>
      </p:sp>
      <p:pic>
        <p:nvPicPr>
          <p:cNvPr id="7" name="Picture 6">
            <a:extLst>
              <a:ext uri="{FF2B5EF4-FFF2-40B4-BE49-F238E27FC236}">
                <a16:creationId xmlns:a16="http://schemas.microsoft.com/office/drawing/2014/main" id="{B728E46B-1410-4588-B0B3-4C100BA78CB6}"/>
              </a:ext>
            </a:extLst>
          </p:cNvPr>
          <p:cNvPicPr>
            <a:picLocks noChangeAspect="1"/>
          </p:cNvPicPr>
          <p:nvPr userDrawn="1"/>
        </p:nvPicPr>
        <p:blipFill>
          <a:blip r:embed="rId7"/>
          <a:stretch>
            <a:fillRect/>
          </a:stretch>
        </p:blipFill>
        <p:spPr>
          <a:xfrm>
            <a:off x="304800" y="7079192"/>
            <a:ext cx="914400" cy="276225"/>
          </a:xfrm>
          <a:prstGeom prst="rect">
            <a:avLst/>
          </a:prstGeom>
        </p:spPr>
      </p:pic>
      <p:sp>
        <p:nvSpPr>
          <p:cNvPr id="8" name="TextBox 7">
            <a:extLst>
              <a:ext uri="{FF2B5EF4-FFF2-40B4-BE49-F238E27FC236}">
                <a16:creationId xmlns:a16="http://schemas.microsoft.com/office/drawing/2014/main" id="{CC5B1F3E-3B76-4890-BA91-4828EA5F6DD6}"/>
              </a:ext>
            </a:extLst>
          </p:cNvPr>
          <p:cNvSpPr txBox="1"/>
          <p:nvPr userDrawn="1"/>
        </p:nvSpPr>
        <p:spPr>
          <a:xfrm>
            <a:off x="3749356" y="7144250"/>
            <a:ext cx="3429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spc="20" dirty="0"/>
              <a:t>© 2022 Pearson Education Ltd.</a:t>
            </a:r>
          </a:p>
          <a:p>
            <a:endParaRPr lang="en-US" sz="1000" dirty="0">
              <a:latin typeface="Palatino Linotype" panose="0204050205050503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71035" y="3527939"/>
            <a:ext cx="5930139" cy="393056"/>
          </a:xfrm>
          <a:prstGeom prst="rect">
            <a:avLst/>
          </a:prstGeom>
        </p:spPr>
        <p:txBody>
          <a:bodyPr vert="horz" wrap="square" lIns="0" tIns="15875" rIns="0" bIns="0" rtlCol="0">
            <a:spAutoFit/>
          </a:bodyPr>
          <a:lstStyle/>
          <a:p>
            <a:pPr marL="12700" algn="ctr">
              <a:lnSpc>
                <a:spcPct val="100000"/>
              </a:lnSpc>
              <a:spcBef>
                <a:spcPts val="125"/>
              </a:spcBef>
            </a:pPr>
            <a:r>
              <a:rPr lang="en-US" sz="2450" b="0" spc="175" dirty="0">
                <a:latin typeface="Bookman Old Style"/>
                <a:cs typeface="Bookman Old Style"/>
              </a:rPr>
              <a:t>Computer Vision</a:t>
            </a:r>
            <a:endParaRPr lang="en-MY" sz="2450" dirty="0">
              <a:latin typeface="Bookman Old Style"/>
              <a:cs typeface="Bookman Old Style"/>
            </a:endParaRPr>
          </a:p>
        </p:txBody>
      </p:sp>
      <p:sp>
        <p:nvSpPr>
          <p:cNvPr id="3" name="object 3"/>
          <p:cNvSpPr txBox="1"/>
          <p:nvPr/>
        </p:nvSpPr>
        <p:spPr>
          <a:xfrm>
            <a:off x="5791200" y="2743200"/>
            <a:ext cx="2097279" cy="330218"/>
          </a:xfrm>
          <a:prstGeom prst="rect">
            <a:avLst/>
          </a:prstGeom>
        </p:spPr>
        <p:txBody>
          <a:bodyPr vert="horz" wrap="square" lIns="0" tIns="14604" rIns="0" bIns="0" rtlCol="0">
            <a:spAutoFit/>
          </a:bodyPr>
          <a:lstStyle/>
          <a:p>
            <a:pPr marL="12700" algn="ctr">
              <a:lnSpc>
                <a:spcPct val="100000"/>
              </a:lnSpc>
              <a:spcBef>
                <a:spcPts val="114"/>
              </a:spcBef>
            </a:pPr>
            <a:r>
              <a:rPr sz="2050" spc="155" dirty="0">
                <a:latin typeface="Century"/>
                <a:cs typeface="Century"/>
              </a:rPr>
              <a:t>Chapter</a:t>
            </a:r>
            <a:r>
              <a:rPr sz="2050" spc="165" dirty="0">
                <a:latin typeface="Century"/>
                <a:cs typeface="Century"/>
              </a:rPr>
              <a:t> </a:t>
            </a:r>
            <a:r>
              <a:rPr lang="en-US" sz="2050" spc="165" dirty="0">
                <a:latin typeface="Century"/>
                <a:cs typeface="Century"/>
              </a:rPr>
              <a:t>27</a:t>
            </a:r>
            <a:endParaRPr sz="2050" dirty="0">
              <a:latin typeface="Century"/>
              <a:cs typeface="Century"/>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85"/>
              </a:lnSpc>
            </a:pPr>
            <a:fld id="{81D60167-4931-47E6-BA6A-407CBD079E47}" type="slidenum">
              <a:rPr spc="20" dirty="0"/>
              <a:t>1</a:t>
            </a:fld>
            <a:endParaRPr spc="20" dirty="0"/>
          </a:p>
        </p:txBody>
      </p:sp>
      <p:pic>
        <p:nvPicPr>
          <p:cNvPr id="6" name="Picture 5" descr="A picture containing qr code&#10;&#10;Description automatically generated">
            <a:extLst>
              <a:ext uri="{FF2B5EF4-FFF2-40B4-BE49-F238E27FC236}">
                <a16:creationId xmlns:a16="http://schemas.microsoft.com/office/drawing/2014/main" id="{F24D67BA-4DDA-414C-9DEA-6BC19542DF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981200"/>
            <a:ext cx="3373838" cy="4267200"/>
          </a:xfrm>
          <a:prstGeom prst="rect">
            <a:avLst/>
          </a:prstGeom>
        </p:spPr>
      </p:pic>
      <p:sp>
        <p:nvSpPr>
          <p:cNvPr id="7" name="Title 1">
            <a:extLst>
              <a:ext uri="{FF2B5EF4-FFF2-40B4-BE49-F238E27FC236}">
                <a16:creationId xmlns:a16="http://schemas.microsoft.com/office/drawing/2014/main" id="{32B523BC-0A74-4885-8F9C-EF7ED953ACA8}"/>
              </a:ext>
            </a:extLst>
          </p:cNvPr>
          <p:cNvSpPr txBox="1">
            <a:spLocks/>
          </p:cNvSpPr>
          <p:nvPr/>
        </p:nvSpPr>
        <p:spPr>
          <a:xfrm>
            <a:off x="457200" y="533400"/>
            <a:ext cx="8988348" cy="553998"/>
          </a:xfrm>
          <a:prstGeom prst="rect">
            <a:avLst/>
          </a:prstGeom>
        </p:spPr>
        <p:txBody>
          <a:bodyPr wrap="square" lIns="0" tIns="0" rIns="0" bIns="0">
            <a:spAutoFit/>
          </a:bodyPr>
          <a:lstStyle>
            <a:lvl1pPr>
              <a:defRPr sz="2500" b="0" i="0">
                <a:solidFill>
                  <a:schemeClr val="tx1"/>
                </a:solidFill>
                <a:latin typeface="Century"/>
                <a:ea typeface="+mj-ea"/>
                <a:cs typeface="Century"/>
              </a:defRPr>
            </a:lvl1pPr>
          </a:lstStyle>
          <a:p>
            <a:r>
              <a:rPr lang="en-US" sz="3600" b="1" kern="0" dirty="0">
                <a:solidFill>
                  <a:srgbClr val="007FA3"/>
                </a:solidFill>
                <a:latin typeface="+mj-lt"/>
                <a:cs typeface="Times New Roman"/>
                <a:sym typeface="Times New Roman"/>
              </a:rPr>
              <a:t>Artificial Intelligence: A Modern Approach</a:t>
            </a:r>
          </a:p>
        </p:txBody>
      </p:sp>
      <p:sp>
        <p:nvSpPr>
          <p:cNvPr id="8" name="TextBox 7">
            <a:extLst>
              <a:ext uri="{FF2B5EF4-FFF2-40B4-BE49-F238E27FC236}">
                <a16:creationId xmlns:a16="http://schemas.microsoft.com/office/drawing/2014/main" id="{C3137332-759D-4A04-ABFE-68BE05EA6097}"/>
              </a:ext>
            </a:extLst>
          </p:cNvPr>
          <p:cNvSpPr txBox="1"/>
          <p:nvPr/>
        </p:nvSpPr>
        <p:spPr>
          <a:xfrm>
            <a:off x="422787" y="1225359"/>
            <a:ext cx="5066031" cy="400110"/>
          </a:xfrm>
          <a:prstGeom prst="rect">
            <a:avLst/>
          </a:prstGeom>
          <a:noFill/>
        </p:spPr>
        <p:txBody>
          <a:bodyPr wrap="square" rtlCol="0">
            <a:spAutoFit/>
          </a:bodyPr>
          <a:lstStyle/>
          <a:p>
            <a:r>
              <a:rPr lang="en-US" sz="2000" dirty="0">
                <a:solidFill>
                  <a:srgbClr val="007FA3"/>
                </a:solidFill>
                <a:latin typeface="+mj-lt"/>
                <a:ea typeface="+mj-ea"/>
                <a:cs typeface="Times New Roman"/>
              </a:rPr>
              <a:t>Fourth Edition, Global Edition</a:t>
            </a:r>
          </a:p>
        </p:txBody>
      </p:sp>
      <p:pic>
        <p:nvPicPr>
          <p:cNvPr id="9" name="Picture 8">
            <a:extLst>
              <a:ext uri="{FF2B5EF4-FFF2-40B4-BE49-F238E27FC236}">
                <a16:creationId xmlns:a16="http://schemas.microsoft.com/office/drawing/2014/main" id="{ABC5D420-DA39-45FD-B99B-48A27EBEF5F0}"/>
              </a:ext>
            </a:extLst>
          </p:cNvPr>
          <p:cNvPicPr>
            <a:picLocks noChangeAspect="1"/>
          </p:cNvPicPr>
          <p:nvPr/>
        </p:nvPicPr>
        <p:blipFill>
          <a:blip r:embed="rId3"/>
          <a:stretch>
            <a:fillRect/>
          </a:stretch>
        </p:blipFill>
        <p:spPr>
          <a:xfrm>
            <a:off x="304800" y="7079192"/>
            <a:ext cx="914400" cy="276225"/>
          </a:xfrm>
          <a:prstGeom prst="rect">
            <a:avLst/>
          </a:prstGeom>
        </p:spPr>
      </p:pic>
      <p:sp>
        <p:nvSpPr>
          <p:cNvPr id="10" name="TextBox 9">
            <a:extLst>
              <a:ext uri="{FF2B5EF4-FFF2-40B4-BE49-F238E27FC236}">
                <a16:creationId xmlns:a16="http://schemas.microsoft.com/office/drawing/2014/main" id="{57421351-EE63-4962-BF45-73A976660A30}"/>
              </a:ext>
            </a:extLst>
          </p:cNvPr>
          <p:cNvSpPr txBox="1"/>
          <p:nvPr/>
        </p:nvSpPr>
        <p:spPr>
          <a:xfrm>
            <a:off x="3774318" y="7144250"/>
            <a:ext cx="3429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spc="20" dirty="0"/>
              <a:t>© 2022 Pearson Education Ltd.</a:t>
            </a:r>
          </a:p>
          <a:p>
            <a:endParaRPr lang="en-US" sz="1000" dirty="0">
              <a:latin typeface="Palatino Linotype" panose="0204050205050503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10</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Image Formation</a:t>
            </a:r>
            <a:endParaRPr lang="en-US" spc="70" dirty="0"/>
          </a:p>
        </p:txBody>
      </p:sp>
      <p:sp>
        <p:nvSpPr>
          <p:cNvPr id="8" name="TextBox 7">
            <a:extLst>
              <a:ext uri="{FF2B5EF4-FFF2-40B4-BE49-F238E27FC236}">
                <a16:creationId xmlns:a16="http://schemas.microsoft.com/office/drawing/2014/main" id="{32A71498-47D3-446B-8745-7D063BDDEA8E}"/>
              </a:ext>
            </a:extLst>
          </p:cNvPr>
          <p:cNvSpPr txBox="1"/>
          <p:nvPr/>
        </p:nvSpPr>
        <p:spPr>
          <a:xfrm>
            <a:off x="1168754" y="5262180"/>
            <a:ext cx="8236865" cy="1200329"/>
          </a:xfrm>
          <a:prstGeom prst="rect">
            <a:avLst/>
          </a:prstGeom>
          <a:noFill/>
        </p:spPr>
        <p:txBody>
          <a:bodyPr wrap="square">
            <a:spAutoFit/>
          </a:bodyPr>
          <a:lstStyle/>
          <a:p>
            <a:pPr marR="1170" algn="just"/>
            <a:r>
              <a:rPr lang="en-US" sz="1800" b="0" i="0" u="none" strike="noStrike" baseline="0" dirty="0">
                <a:solidFill>
                  <a:srgbClr val="000000"/>
                </a:solidFill>
                <a:latin typeface="Times New Roman" panose="02020603050405020304" pitchFamily="18" charset="0"/>
              </a:rPr>
              <a:t>Two surface patches are illuminated by a distant point source, whose rays are shown as light arrows. Patch A is tilted away from the source (</a:t>
            </a:r>
            <a:r>
              <a:rPr lang="en-US" sz="1800" b="0" i="1" u="none" strike="noStrike" baseline="0" dirty="0">
                <a:solidFill>
                  <a:srgbClr val="000000"/>
                </a:solidFill>
                <a:latin typeface="Bookman Old Style" panose="02050604050505020204" pitchFamily="18" charset="0"/>
              </a:rPr>
              <a:t>θ </a:t>
            </a:r>
            <a:r>
              <a:rPr lang="en-US" sz="1800" b="0" i="0" u="none" strike="noStrike" baseline="0" dirty="0">
                <a:solidFill>
                  <a:srgbClr val="000000"/>
                </a:solidFill>
                <a:latin typeface="Times New Roman" panose="02020603050405020304" pitchFamily="18" charset="0"/>
              </a:rPr>
              <a:t>is close to 90</a:t>
            </a:r>
            <a:r>
              <a:rPr lang="en-US" sz="1800" b="0" i="1" u="none" strike="noStrike" baseline="30000" dirty="0">
                <a:solidFill>
                  <a:srgbClr val="000000"/>
                </a:solidFill>
                <a:latin typeface="Arial" panose="020B0604020202020204" pitchFamily="34" charset="0"/>
              </a:rPr>
              <a:t>◦</a:t>
            </a:r>
            <a:r>
              <a:rPr lang="en-US" sz="1800" b="0" i="0" u="none" strike="noStrike" baseline="0" dirty="0">
                <a:solidFill>
                  <a:srgbClr val="000000"/>
                </a:solidFill>
                <a:latin typeface="Times New Roman" panose="02020603050405020304" pitchFamily="18" charset="0"/>
              </a:rPr>
              <a:t>) and collects less energy, because it cuts fewer light rays per unit surface area. Patch B, facing the source (</a:t>
            </a:r>
            <a:r>
              <a:rPr lang="en-US" sz="1800" b="0" i="1" u="none" strike="noStrike" baseline="0" dirty="0">
                <a:solidFill>
                  <a:srgbClr val="000000"/>
                </a:solidFill>
                <a:latin typeface="Bookman Old Style" panose="02050604050505020204" pitchFamily="18" charset="0"/>
              </a:rPr>
              <a:t>θ </a:t>
            </a:r>
            <a:r>
              <a:rPr lang="en-US" sz="1800" b="0" i="0" u="none" strike="noStrike" baseline="0" dirty="0">
                <a:solidFill>
                  <a:srgbClr val="000000"/>
                </a:solidFill>
                <a:latin typeface="Times New Roman" panose="02020603050405020304" pitchFamily="18" charset="0"/>
              </a:rPr>
              <a:t>is close to 0</a:t>
            </a:r>
            <a:r>
              <a:rPr lang="en-US" sz="1800" b="0" i="1" u="none" strike="noStrike" baseline="30000" dirty="0">
                <a:solidFill>
                  <a:srgbClr val="000000"/>
                </a:solidFill>
                <a:latin typeface="Arial" panose="020B0604020202020204" pitchFamily="34" charset="0"/>
              </a:rPr>
              <a:t>◦</a:t>
            </a:r>
            <a:r>
              <a:rPr lang="en-US" sz="1800" b="0" i="0" u="none" strike="noStrike" baseline="0" dirty="0">
                <a:solidFill>
                  <a:srgbClr val="000000"/>
                </a:solidFill>
                <a:latin typeface="Times New Roman" panose="02020603050405020304" pitchFamily="18" charset="0"/>
              </a:rPr>
              <a:t>), collects more energy.</a:t>
            </a:r>
          </a:p>
        </p:txBody>
      </p:sp>
      <p:pic>
        <p:nvPicPr>
          <p:cNvPr id="11" name="Picture 10">
            <a:extLst>
              <a:ext uri="{FF2B5EF4-FFF2-40B4-BE49-F238E27FC236}">
                <a16:creationId xmlns:a16="http://schemas.microsoft.com/office/drawing/2014/main" id="{C4838450-F7FD-4297-9243-DC1EAC14F50A}"/>
              </a:ext>
            </a:extLst>
          </p:cNvPr>
          <p:cNvPicPr>
            <a:picLocks noChangeAspect="1"/>
          </p:cNvPicPr>
          <p:nvPr/>
        </p:nvPicPr>
        <p:blipFill>
          <a:blip r:embed="rId2"/>
          <a:stretch>
            <a:fillRect/>
          </a:stretch>
        </p:blipFill>
        <p:spPr>
          <a:xfrm>
            <a:off x="1836913" y="1676400"/>
            <a:ext cx="6384573" cy="3359104"/>
          </a:xfrm>
          <a:prstGeom prst="rect">
            <a:avLst/>
          </a:prstGeom>
        </p:spPr>
      </p:pic>
    </p:spTree>
    <p:extLst>
      <p:ext uri="{BB962C8B-B14F-4D97-AF65-F5344CB8AC3E}">
        <p14:creationId xmlns:p14="http://schemas.microsoft.com/office/powerpoint/2010/main" val="3803360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11</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Image Formation</a:t>
            </a:r>
            <a:endParaRPr lang="en-US" spc="70" dirty="0"/>
          </a:p>
        </p:txBody>
      </p:sp>
      <p:sp>
        <p:nvSpPr>
          <p:cNvPr id="8" name="TextBox 7">
            <a:extLst>
              <a:ext uri="{FF2B5EF4-FFF2-40B4-BE49-F238E27FC236}">
                <a16:creationId xmlns:a16="http://schemas.microsoft.com/office/drawing/2014/main" id="{B1CA0BD6-A33B-4457-B383-2BC653FC0244}"/>
              </a:ext>
            </a:extLst>
          </p:cNvPr>
          <p:cNvSpPr txBox="1"/>
          <p:nvPr/>
        </p:nvSpPr>
        <p:spPr>
          <a:xfrm>
            <a:off x="1046883" y="1315961"/>
            <a:ext cx="7844106" cy="4524315"/>
          </a:xfrm>
          <a:prstGeom prst="rect">
            <a:avLst/>
          </a:prstGeom>
          <a:noFill/>
        </p:spPr>
        <p:txBody>
          <a:bodyPr wrap="square">
            <a:spAutoFit/>
          </a:bodyPr>
          <a:lstStyle/>
          <a:p>
            <a:pPr algn="l"/>
            <a:r>
              <a:rPr lang="en-US" sz="1800" b="0" i="0" u="none" strike="noStrike" baseline="0" dirty="0">
                <a:solidFill>
                  <a:srgbClr val="9A009A"/>
                </a:solidFill>
                <a:latin typeface="CMSSBX10"/>
              </a:rPr>
              <a:t>Color</a:t>
            </a:r>
            <a:r>
              <a:rPr lang="en-MY" sz="1800" b="0" i="0" u="none" strike="noStrike" baseline="0" dirty="0">
                <a:solidFill>
                  <a:srgbClr val="9A009A"/>
                </a:solidFill>
                <a:latin typeface="CMSSBX10"/>
              </a:rPr>
              <a:t> </a:t>
            </a:r>
          </a:p>
          <a:p>
            <a:pPr algn="l"/>
            <a:endParaRPr lang="en-MY" dirty="0">
              <a:solidFill>
                <a:srgbClr val="9A009A"/>
              </a:solidFill>
              <a:latin typeface="CMSSBX10"/>
            </a:endParaRPr>
          </a:p>
          <a:p>
            <a:pPr marL="285750" indent="-285750" algn="l">
              <a:buFont typeface="Arial" panose="020B0604020202020204" pitchFamily="34" charset="0"/>
              <a:buChar char="•"/>
            </a:pPr>
            <a:r>
              <a:rPr lang="en-MY" sz="1800" b="0" i="0" u="none" strike="noStrike" baseline="0" dirty="0">
                <a:latin typeface="NimbusRomNo9L-Medi"/>
              </a:rPr>
              <a:t>Principle of trichromacy</a:t>
            </a:r>
          </a:p>
          <a:p>
            <a:pPr marL="742950" lvl="1" indent="-285750">
              <a:buFont typeface="Arial" panose="020B0604020202020204" pitchFamily="34" charset="0"/>
              <a:buChar char="•"/>
            </a:pPr>
            <a:r>
              <a:rPr lang="en-US" b="0" i="0" u="none" strike="noStrike" baseline="0" dirty="0">
                <a:latin typeface="NimbusRomNo9L-Regu"/>
              </a:rPr>
              <a:t>match the visual appearance of any spectral energy density, however complex, by mixing appropriate amounts of just three </a:t>
            </a:r>
            <a:r>
              <a:rPr lang="en-US" b="0" i="0" u="none" strike="noStrike" baseline="0" dirty="0">
                <a:latin typeface="NimbusRomNo9L-Medi"/>
              </a:rPr>
              <a:t>primaries</a:t>
            </a:r>
            <a:r>
              <a:rPr lang="en-US" b="0" i="0" u="none" strike="noStrike" baseline="0" dirty="0">
                <a:latin typeface="NimbusRomNo9L-Regu"/>
              </a:rPr>
              <a:t>.</a:t>
            </a:r>
          </a:p>
          <a:p>
            <a:pPr marL="742950" lvl="1" indent="-285750">
              <a:buFont typeface="Arial" panose="020B0604020202020204" pitchFamily="34" charset="0"/>
              <a:buChar char="•"/>
            </a:pPr>
            <a:endParaRPr lang="en-MY" b="0" i="0" u="none" strike="noStrike" baseline="0" dirty="0">
              <a:solidFill>
                <a:srgbClr val="9A009A"/>
              </a:solidFill>
              <a:latin typeface="CMSSBX10"/>
            </a:endParaRPr>
          </a:p>
          <a:p>
            <a:pPr marL="285750" indent="-285750" algn="l">
              <a:buFont typeface="Arial" panose="020B0604020202020204" pitchFamily="34" charset="0"/>
              <a:buChar char="•"/>
            </a:pPr>
            <a:r>
              <a:rPr lang="en-US" sz="1800" b="0" i="0" u="none" strike="noStrike" baseline="0" dirty="0">
                <a:latin typeface="NimbusRomNo9L-Regu"/>
              </a:rPr>
              <a:t>Three primaries</a:t>
            </a:r>
          </a:p>
          <a:p>
            <a:pPr marL="742950" lvl="1" indent="-285750">
              <a:buFont typeface="Arial" panose="020B0604020202020204" pitchFamily="34" charset="0"/>
              <a:buChar char="•"/>
            </a:pPr>
            <a:r>
              <a:rPr lang="en-US" b="0" i="0" u="none" strike="noStrike" baseline="0" dirty="0">
                <a:latin typeface="NimbusRomNo9L-Regu"/>
              </a:rPr>
              <a:t>no mixture of any two will match the third.</a:t>
            </a:r>
          </a:p>
          <a:p>
            <a:pPr lvl="1"/>
            <a:endParaRPr lang="en-US"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red primary, one green, and one blue, abbreviated as </a:t>
            </a:r>
            <a:r>
              <a:rPr lang="en-US" sz="1800" b="0" i="0" u="none" strike="noStrike" baseline="0" dirty="0">
                <a:latin typeface="NimbusRomNo9L-Medi"/>
              </a:rPr>
              <a:t>RGB</a:t>
            </a:r>
          </a:p>
          <a:p>
            <a:pPr marL="285750" indent="-285750" algn="l">
              <a:buFont typeface="Arial" panose="020B0604020202020204" pitchFamily="34" charset="0"/>
              <a:buChar char="•"/>
            </a:pPr>
            <a:endParaRPr lang="en-US" dirty="0">
              <a:latin typeface="NimbusRomNo9L-Medi"/>
            </a:endParaRPr>
          </a:p>
          <a:p>
            <a:pPr marL="285750" indent="-285750" algn="l">
              <a:buFont typeface="Arial" panose="020B0604020202020204" pitchFamily="34" charset="0"/>
              <a:buChar char="•"/>
            </a:pPr>
            <a:r>
              <a:rPr lang="en-US" sz="1800" b="0" i="0" u="none" strike="noStrike" baseline="0" dirty="0">
                <a:latin typeface="NimbusRomNo9L-Medi"/>
              </a:rPr>
              <a:t>Color</a:t>
            </a:r>
            <a:r>
              <a:rPr lang="en-MY" sz="1800" b="0" i="0" u="none" strike="noStrike" baseline="0" dirty="0">
                <a:latin typeface="NimbusRomNo9L-Medi"/>
              </a:rPr>
              <a:t> constancy</a:t>
            </a:r>
          </a:p>
          <a:p>
            <a:pPr marL="742950" lvl="1" indent="-285750">
              <a:buFont typeface="Arial" panose="020B0604020202020204" pitchFamily="34" charset="0"/>
              <a:buChar char="•"/>
            </a:pPr>
            <a:r>
              <a:rPr lang="en-US" b="0" i="0" u="none" strike="noStrike" baseline="0" dirty="0">
                <a:latin typeface="NimbusRomNo9L-Regu"/>
              </a:rPr>
              <a:t>estimate the color the surface would have </a:t>
            </a:r>
            <a:r>
              <a:rPr lang="en-MY" b="0" i="0" u="none" strike="noStrike" baseline="0" dirty="0">
                <a:latin typeface="NimbusRomNo9L-Regu"/>
              </a:rPr>
              <a:t>under white light</a:t>
            </a:r>
          </a:p>
          <a:p>
            <a:pPr marL="742950" lvl="1" indent="-285750">
              <a:buFont typeface="Arial" panose="020B0604020202020204" pitchFamily="34" charset="0"/>
              <a:buChar char="•"/>
            </a:pPr>
            <a:r>
              <a:rPr lang="en-MY" b="0" i="0" u="none" strike="noStrike" baseline="0" dirty="0">
                <a:latin typeface="NimbusRomNo9L-Regu"/>
              </a:rPr>
              <a:t>Ignore </a:t>
            </a:r>
            <a:r>
              <a:rPr lang="en-US" sz="1800" b="0" i="0" u="none" strike="noStrike" baseline="0" dirty="0">
                <a:latin typeface="NimbusRomNo9L-Regu"/>
              </a:rPr>
              <a:t>the effects of different colored lights</a:t>
            </a:r>
            <a:endParaRPr lang="en-MY" b="0" i="0" u="none" strike="noStrike" baseline="0" dirty="0">
              <a:latin typeface="NimbusRomNo9L-Medi"/>
            </a:endParaRPr>
          </a:p>
          <a:p>
            <a:pPr marL="285750" indent="-285750" algn="l">
              <a:buFont typeface="Arial" panose="020B0604020202020204" pitchFamily="34" charset="0"/>
              <a:buChar char="•"/>
            </a:pPr>
            <a:endParaRPr lang="en-MY" sz="1800" b="0" i="0" u="none" strike="noStrike" baseline="0" dirty="0">
              <a:latin typeface="NimbusRomNo9L-Medi"/>
            </a:endParaRPr>
          </a:p>
          <a:p>
            <a:pPr marL="285750" indent="-285750" algn="l">
              <a:buFont typeface="Arial" panose="020B0604020202020204" pitchFamily="34" charset="0"/>
              <a:buChar char="•"/>
            </a:pPr>
            <a:endParaRPr lang="en-US" dirty="0">
              <a:solidFill>
                <a:srgbClr val="000000"/>
              </a:solidFill>
              <a:latin typeface="NimbusRomNo9L-Regu"/>
            </a:endParaRPr>
          </a:p>
        </p:txBody>
      </p:sp>
    </p:spTree>
    <p:extLst>
      <p:ext uri="{BB962C8B-B14F-4D97-AF65-F5344CB8AC3E}">
        <p14:creationId xmlns:p14="http://schemas.microsoft.com/office/powerpoint/2010/main" val="2778558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12</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Simple Image Features</a:t>
            </a:r>
            <a:endParaRPr lang="en-US" spc="70" dirty="0"/>
          </a:p>
        </p:txBody>
      </p:sp>
      <p:sp>
        <p:nvSpPr>
          <p:cNvPr id="8" name="TextBox 7">
            <a:extLst>
              <a:ext uri="{FF2B5EF4-FFF2-40B4-BE49-F238E27FC236}">
                <a16:creationId xmlns:a16="http://schemas.microsoft.com/office/drawing/2014/main" id="{B1CA0BD6-A33B-4457-B383-2BC653FC0244}"/>
              </a:ext>
            </a:extLst>
          </p:cNvPr>
          <p:cNvSpPr txBox="1"/>
          <p:nvPr/>
        </p:nvSpPr>
        <p:spPr>
          <a:xfrm>
            <a:off x="1046883" y="1315961"/>
            <a:ext cx="7844106" cy="4801314"/>
          </a:xfrm>
          <a:prstGeom prst="rect">
            <a:avLst/>
          </a:prstGeom>
          <a:noFill/>
        </p:spPr>
        <p:txBody>
          <a:bodyPr wrap="square">
            <a:spAutoFit/>
          </a:bodyPr>
          <a:lstStyle/>
          <a:p>
            <a:pPr algn="l"/>
            <a:r>
              <a:rPr lang="en-MY" sz="1800" b="0" i="0" u="none" strike="noStrike" baseline="0" dirty="0">
                <a:solidFill>
                  <a:srgbClr val="9A009A"/>
                </a:solidFill>
                <a:latin typeface="CMSSBX10"/>
              </a:rPr>
              <a:t>Edges </a:t>
            </a:r>
            <a:endParaRPr lang="en-MY" dirty="0">
              <a:solidFill>
                <a:srgbClr val="9A009A"/>
              </a:solidFill>
              <a:latin typeface="CMSSBX10"/>
            </a:endParaRPr>
          </a:p>
          <a:p>
            <a:pPr algn="l"/>
            <a:r>
              <a:rPr lang="en-US" sz="1800" b="0" i="0" u="none" strike="noStrike" baseline="0" dirty="0">
                <a:latin typeface="NimbusRomNo9L-Medi"/>
              </a:rPr>
              <a:t>Edges </a:t>
            </a:r>
            <a:r>
              <a:rPr lang="en-US" sz="1800" b="0" i="0" u="none" strike="noStrike" baseline="0" dirty="0">
                <a:latin typeface="NimbusRomNo9L-Regu"/>
              </a:rPr>
              <a:t>are straight lines or curves in the image plane across which there is a “significant” </a:t>
            </a:r>
            <a:r>
              <a:rPr lang="en-MY" sz="1800" b="0" i="0" u="none" strike="noStrike" baseline="0" dirty="0">
                <a:latin typeface="NimbusRomNo9L-Regu"/>
              </a:rPr>
              <a:t>change in image brightness.</a:t>
            </a:r>
          </a:p>
          <a:p>
            <a:pPr marL="285750" indent="-285750" algn="l">
              <a:buFont typeface="Arial" panose="020B0604020202020204" pitchFamily="34" charset="0"/>
              <a:buChar char="•"/>
            </a:pPr>
            <a:r>
              <a:rPr lang="en-US" sz="1800" b="0" i="0" u="none" strike="noStrike" baseline="0" dirty="0">
                <a:latin typeface="NimbusRomNo9L-Regu"/>
              </a:rPr>
              <a:t>Edge detection: abstract away from the messy, multi-megabyte image and towards a more compact, abstract representation</a:t>
            </a:r>
            <a:endParaRPr lang="en-MY" sz="1800" b="0" i="0" u="none" strike="noStrike" baseline="0" dirty="0">
              <a:latin typeface="NimbusRomNo9L-Medi"/>
            </a:endParaRPr>
          </a:p>
          <a:p>
            <a:pPr algn="l"/>
            <a:endParaRPr lang="en-US" sz="1800" b="0" i="0" u="none" strike="noStrike" baseline="0" dirty="0">
              <a:latin typeface="NimbusRomNo9L-Regu"/>
            </a:endParaRPr>
          </a:p>
          <a:p>
            <a:pPr algn="l"/>
            <a:r>
              <a:rPr lang="en-US" sz="1800" b="0" i="0" u="none" strike="noStrike" baseline="0" dirty="0">
                <a:latin typeface="NimbusRomNo9L-Regu"/>
              </a:rPr>
              <a:t>Effects in the scene very often result in large changes in image intensity producing edges</a:t>
            </a:r>
            <a:endParaRPr lang="en-US" dirty="0">
              <a:solidFill>
                <a:srgbClr val="000000"/>
              </a:solidFill>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Depth discontinuities can cause edges</a:t>
            </a:r>
            <a:endParaRPr lang="en-US" dirty="0">
              <a:solidFill>
                <a:srgbClr val="000000"/>
              </a:solidFill>
              <a:latin typeface="NimbusRomNo9L-Regu"/>
            </a:endParaRPr>
          </a:p>
          <a:p>
            <a:pPr marL="285750" indent="-285750" algn="l">
              <a:buFont typeface="Arial" panose="020B0604020202020204" pitchFamily="34" charset="0"/>
              <a:buChar char="•"/>
            </a:pPr>
            <a:r>
              <a:rPr lang="en-MY" sz="1800" b="0" i="0" u="none" strike="noStrike" baseline="0" dirty="0">
                <a:latin typeface="NimbusRomNo9L-Regu"/>
              </a:rPr>
              <a:t>the surface normal changes</a:t>
            </a:r>
            <a:endParaRPr lang="en-US" sz="1800" b="0" i="0" u="none" strike="noStrike" baseline="0" dirty="0">
              <a:latin typeface="NimbusRomNo9L-Regu"/>
            </a:endParaRPr>
          </a:p>
          <a:p>
            <a:pPr marL="285750" indent="-285750" algn="l">
              <a:buFont typeface="Arial" panose="020B0604020202020204" pitchFamily="34" charset="0"/>
              <a:buChar char="•"/>
            </a:pPr>
            <a:r>
              <a:rPr lang="en-MY" sz="1800" b="0" i="0" u="none" strike="noStrike" baseline="0" dirty="0">
                <a:latin typeface="NimbusRomNo9L-Regu"/>
              </a:rPr>
              <a:t>surface reflectance</a:t>
            </a:r>
          </a:p>
          <a:p>
            <a:pPr marL="285750" indent="-285750" algn="l">
              <a:buFont typeface="Arial" panose="020B0604020202020204" pitchFamily="34" charset="0"/>
              <a:buChar char="•"/>
            </a:pPr>
            <a:r>
              <a:rPr lang="en-US" sz="1800" b="0" i="0" u="none" strike="noStrike" baseline="0" dirty="0">
                <a:latin typeface="NimbusRomNo9L-Regu"/>
              </a:rPr>
              <a:t>shadow is a </a:t>
            </a:r>
            <a:r>
              <a:rPr lang="en-MY" sz="1800" b="0" i="0" u="none" strike="noStrike" baseline="0" dirty="0">
                <a:latin typeface="NimbusRomNo9L-Regu"/>
              </a:rPr>
              <a:t>discontinuity in illumination</a:t>
            </a:r>
          </a:p>
          <a:p>
            <a:pPr marL="285750" indent="-285750" algn="l">
              <a:buFont typeface="Arial" panose="020B0604020202020204" pitchFamily="34" charset="0"/>
              <a:buChar char="•"/>
            </a:pPr>
            <a:endParaRPr lang="en-MY" dirty="0">
              <a:latin typeface="NimbusRomNo9L-Regu"/>
            </a:endParaRPr>
          </a:p>
          <a:p>
            <a:pPr algn="l"/>
            <a:r>
              <a:rPr lang="en-MY" sz="1800" b="0" i="0" u="none" strike="noStrike" baseline="0" dirty="0">
                <a:latin typeface="NimbusRomNo9L-Regu"/>
              </a:rPr>
              <a:t>Finding edges requires care</a:t>
            </a:r>
          </a:p>
          <a:p>
            <a:pPr marL="285750" indent="-285750" algn="l">
              <a:buFont typeface="Arial" panose="020B0604020202020204" pitchFamily="34" charset="0"/>
              <a:buChar char="•"/>
            </a:pPr>
            <a:r>
              <a:rPr lang="en-MY" dirty="0">
                <a:latin typeface="NimbusRomNo9L-Regu"/>
              </a:rPr>
              <a:t>Intensity difference alone can give mistakes in identifying edges due to noise.</a:t>
            </a:r>
          </a:p>
          <a:p>
            <a:pPr marL="285750" indent="-285750" algn="l">
              <a:buFont typeface="Arial" panose="020B0604020202020204" pitchFamily="34" charset="0"/>
              <a:buChar char="•"/>
            </a:pPr>
            <a:r>
              <a:rPr lang="en-MY" sz="1800" b="1" i="0" u="none" strike="noStrike" baseline="0" dirty="0">
                <a:latin typeface="NimbusRomNo9L-Regu"/>
              </a:rPr>
              <a:t>Noise</a:t>
            </a:r>
            <a:r>
              <a:rPr lang="en-MY" sz="1800" b="0" i="0" u="none" strike="noStrike" baseline="0" dirty="0">
                <a:latin typeface="NimbusRomNo9L-Regu"/>
              </a:rPr>
              <a:t>: </a:t>
            </a:r>
            <a:r>
              <a:rPr lang="en-US" sz="1800" b="0" i="0" u="none" strike="noStrike" baseline="0" dirty="0">
                <a:latin typeface="NimbusRomNo9L-Regu"/>
              </a:rPr>
              <a:t>changes to the value of a pixel that don’t have to do with an edge.</a:t>
            </a:r>
            <a:endParaRPr lang="en-US" dirty="0">
              <a:latin typeface="NimbusRomNo9L-Regu"/>
            </a:endParaRPr>
          </a:p>
          <a:p>
            <a:pPr algn="l"/>
            <a:endParaRPr lang="en-US" sz="1800" b="0" i="0" u="none" strike="noStrike" baseline="0" dirty="0">
              <a:latin typeface="NimbusRomNo9L-Regu"/>
            </a:endParaRPr>
          </a:p>
        </p:txBody>
      </p:sp>
    </p:spTree>
    <p:extLst>
      <p:ext uri="{BB962C8B-B14F-4D97-AF65-F5344CB8AC3E}">
        <p14:creationId xmlns:p14="http://schemas.microsoft.com/office/powerpoint/2010/main" val="3300071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13</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Simple Image Features</a:t>
            </a:r>
            <a:endParaRPr lang="en-US" spc="70" dirty="0"/>
          </a:p>
        </p:txBody>
      </p:sp>
      <p:pic>
        <p:nvPicPr>
          <p:cNvPr id="4" name="Picture 3">
            <a:extLst>
              <a:ext uri="{FF2B5EF4-FFF2-40B4-BE49-F238E27FC236}">
                <a16:creationId xmlns:a16="http://schemas.microsoft.com/office/drawing/2014/main" id="{E4AFFC85-29A3-4A7E-8A81-1B5E9890D879}"/>
              </a:ext>
            </a:extLst>
          </p:cNvPr>
          <p:cNvPicPr>
            <a:picLocks noChangeAspect="1"/>
          </p:cNvPicPr>
          <p:nvPr/>
        </p:nvPicPr>
        <p:blipFill>
          <a:blip r:embed="rId2"/>
          <a:stretch>
            <a:fillRect/>
          </a:stretch>
        </p:blipFill>
        <p:spPr>
          <a:xfrm>
            <a:off x="1197490" y="1752600"/>
            <a:ext cx="7663420" cy="3768550"/>
          </a:xfrm>
          <a:prstGeom prst="rect">
            <a:avLst/>
          </a:prstGeom>
        </p:spPr>
      </p:pic>
      <p:sp>
        <p:nvSpPr>
          <p:cNvPr id="9" name="TextBox 8">
            <a:extLst>
              <a:ext uri="{FF2B5EF4-FFF2-40B4-BE49-F238E27FC236}">
                <a16:creationId xmlns:a16="http://schemas.microsoft.com/office/drawing/2014/main" id="{64C1031E-1957-45F4-BEBA-C3510B0C2F9B}"/>
              </a:ext>
            </a:extLst>
          </p:cNvPr>
          <p:cNvSpPr txBox="1"/>
          <p:nvPr/>
        </p:nvSpPr>
        <p:spPr>
          <a:xfrm>
            <a:off x="1197490" y="5669865"/>
            <a:ext cx="7663420" cy="923330"/>
          </a:xfrm>
          <a:prstGeom prst="rect">
            <a:avLst/>
          </a:prstGeom>
          <a:noFill/>
        </p:spPr>
        <p:txBody>
          <a:bodyPr wrap="square">
            <a:spAutoFit/>
          </a:bodyPr>
          <a:lstStyle/>
          <a:p>
            <a:pPr algn="l"/>
            <a:r>
              <a:rPr lang="en-US" sz="1800" b="0" i="0" u="none" strike="noStrike" baseline="0" dirty="0">
                <a:latin typeface="NimbusRomNo9L-Regu"/>
              </a:rPr>
              <a:t>Different kinds of edges: (1) depth discontinuities; (2) surface orientation discontinuities; </a:t>
            </a:r>
            <a:r>
              <a:rPr lang="fr-FR" sz="1800" b="0" i="0" u="none" strike="noStrike" baseline="0" dirty="0">
                <a:latin typeface="NimbusRomNo9L-Regu"/>
              </a:rPr>
              <a:t>(3</a:t>
            </a:r>
            <a:r>
              <a:rPr lang="en-US" sz="1800" b="0" i="0" u="none" strike="noStrike" baseline="0" dirty="0">
                <a:latin typeface="NimbusRomNo9L-Regu"/>
              </a:rPr>
              <a:t>) reflectance discontinuities</a:t>
            </a:r>
            <a:r>
              <a:rPr lang="fr-FR" sz="1800" b="0" i="0" u="none" strike="noStrike" baseline="0" dirty="0">
                <a:latin typeface="NimbusRomNo9L-Regu"/>
              </a:rPr>
              <a:t>; (4) illumination </a:t>
            </a:r>
            <a:r>
              <a:rPr lang="en-US" sz="1800" b="0" i="0" u="none" strike="noStrike" baseline="0" dirty="0">
                <a:latin typeface="NimbusRomNo9L-Regu"/>
              </a:rPr>
              <a:t>discontinuities (shadows).</a:t>
            </a:r>
            <a:endParaRPr lang="en-US" dirty="0"/>
          </a:p>
        </p:txBody>
      </p:sp>
    </p:spTree>
    <p:extLst>
      <p:ext uri="{BB962C8B-B14F-4D97-AF65-F5344CB8AC3E}">
        <p14:creationId xmlns:p14="http://schemas.microsoft.com/office/powerpoint/2010/main" val="2692102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14</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Simple Image Features</a:t>
            </a:r>
            <a:endParaRPr lang="en-US" spc="70" dirty="0"/>
          </a:p>
        </p:txBody>
      </p:sp>
      <p:sp>
        <p:nvSpPr>
          <p:cNvPr id="6" name="TextBox 5">
            <a:extLst>
              <a:ext uri="{FF2B5EF4-FFF2-40B4-BE49-F238E27FC236}">
                <a16:creationId xmlns:a16="http://schemas.microsoft.com/office/drawing/2014/main" id="{281E94FD-ABC5-4011-BB5C-064A1C09654F}"/>
              </a:ext>
            </a:extLst>
          </p:cNvPr>
          <p:cNvSpPr txBox="1"/>
          <p:nvPr/>
        </p:nvSpPr>
        <p:spPr>
          <a:xfrm>
            <a:off x="1156054" y="1600200"/>
            <a:ext cx="7722233" cy="3693319"/>
          </a:xfrm>
          <a:prstGeom prst="rect">
            <a:avLst/>
          </a:prstGeom>
          <a:noFill/>
        </p:spPr>
        <p:txBody>
          <a:bodyPr wrap="square">
            <a:spAutoFit/>
          </a:bodyPr>
          <a:lstStyle/>
          <a:p>
            <a:r>
              <a:rPr lang="en-US" sz="1800" b="0" i="0" u="none" strike="noStrike" baseline="0" dirty="0">
                <a:latin typeface="NimbusRomNo9L-Regu"/>
              </a:rPr>
              <a:t>Smoothing involves using surrounding pixels to suppress noise</a:t>
            </a:r>
          </a:p>
          <a:p>
            <a:endParaRPr lang="en-US" sz="1800" b="0" i="0" u="none" strike="noStrike" baseline="0" dirty="0">
              <a:latin typeface="NimbusRomNo9L-Regu"/>
            </a:endParaRPr>
          </a:p>
          <a:p>
            <a:r>
              <a:rPr lang="en-US" dirty="0">
                <a:latin typeface="NimbusRomNo9L-Regu"/>
              </a:rPr>
              <a:t>Predict value of pixel as a weighted sum of nearby pixels (more weight for closest)</a:t>
            </a:r>
          </a:p>
          <a:p>
            <a:endParaRPr lang="en-US" dirty="0">
              <a:latin typeface="NimbusRomNo9L-Regu"/>
            </a:endParaRPr>
          </a:p>
          <a:p>
            <a:r>
              <a:rPr lang="en-MY" sz="1800" b="0" i="0" u="none" strike="noStrike" baseline="0" dirty="0">
                <a:latin typeface="NimbusRomNo9L-Medi"/>
              </a:rPr>
              <a:t>Gaussian filter: </a:t>
            </a:r>
            <a:r>
              <a:rPr lang="en-US" sz="1800" b="0" i="1" u="none" strike="noStrike" baseline="0" dirty="0">
                <a:latin typeface="Times New Roman" panose="02020603050405020304" pitchFamily="18" charset="0"/>
              </a:rPr>
              <a:t>the </a:t>
            </a:r>
            <a:r>
              <a:rPr lang="en-US" sz="1800" b="1" i="0" u="none" strike="noStrike" baseline="0" dirty="0">
                <a:latin typeface="Times New Roman" panose="02020603050405020304" pitchFamily="18" charset="0"/>
              </a:rPr>
              <a:t>convolution </a:t>
            </a:r>
            <a:r>
              <a:rPr lang="en-US" sz="1800" b="0" i="0" u="none" strike="noStrike" baseline="0" dirty="0">
                <a:latin typeface="Times New Roman" panose="02020603050405020304" pitchFamily="18" charset="0"/>
              </a:rPr>
              <a:t>of two functions </a:t>
            </a:r>
            <a:r>
              <a:rPr lang="en-US" sz="1800" b="0" i="1" u="none" strike="noStrike" baseline="0" dirty="0">
                <a:latin typeface="Book Antiqua" panose="02040602050305030304" pitchFamily="18" charset="0"/>
              </a:rPr>
              <a:t>f </a:t>
            </a:r>
            <a:r>
              <a:rPr lang="en-US" sz="1800" b="0" i="0" u="none" strike="noStrike" baseline="0" dirty="0">
                <a:latin typeface="Times New Roman" panose="02020603050405020304" pitchFamily="18" charset="0"/>
              </a:rPr>
              <a:t>and </a:t>
            </a:r>
            <a:r>
              <a:rPr lang="en-US" sz="1800" b="0" i="1" u="none" strike="noStrike" baseline="0" dirty="0">
                <a:latin typeface="Book Antiqua" panose="02040602050305030304" pitchFamily="18" charset="0"/>
              </a:rPr>
              <a:t>g </a:t>
            </a:r>
            <a:r>
              <a:rPr lang="en-US" sz="1800" b="0" i="0" u="none" strike="noStrike" baseline="0" dirty="0">
                <a:latin typeface="Times New Roman" panose="02020603050405020304" pitchFamily="18" charset="0"/>
              </a:rPr>
              <a:t>(denoted as </a:t>
            </a:r>
            <a:r>
              <a:rPr lang="en-US" sz="1800" b="0" i="1" u="none" strike="noStrike" baseline="0" dirty="0">
                <a:latin typeface="Book Antiqua" panose="02040602050305030304" pitchFamily="18" charset="0"/>
              </a:rPr>
              <a:t>h </a:t>
            </a:r>
            <a:r>
              <a:rPr lang="en-US" sz="1800" b="0" i="0" u="none" strike="noStrike" baseline="0" dirty="0">
                <a:latin typeface="Lucida Sans Unicode" panose="020B0602030504020204" pitchFamily="34" charset="0"/>
              </a:rPr>
              <a:t>= </a:t>
            </a:r>
            <a:r>
              <a:rPr lang="en-US" sz="1800" b="0" i="1" u="none" strike="noStrike" baseline="0" dirty="0">
                <a:latin typeface="Book Antiqua" panose="02040602050305030304" pitchFamily="18" charset="0"/>
              </a:rPr>
              <a:t>f </a:t>
            </a:r>
            <a:r>
              <a:rPr lang="en-US" sz="1800" b="0" i="0" u="none" strike="noStrike" baseline="0" dirty="0">
                <a:latin typeface="Lucida Sans Unicode" panose="020B0602030504020204" pitchFamily="34" charset="0"/>
              </a:rPr>
              <a:t>∗ </a:t>
            </a:r>
            <a:r>
              <a:rPr lang="en-US" sz="1800" b="0" i="1" u="none" strike="noStrike" baseline="0" dirty="0">
                <a:latin typeface="Book Antiqua" panose="02040602050305030304" pitchFamily="18" charset="0"/>
              </a:rPr>
              <a:t>g</a:t>
            </a:r>
            <a:r>
              <a:rPr lang="en-US" sz="1800" b="0" i="0" u="none" strike="noStrike" baseline="0" dirty="0">
                <a:latin typeface="Times New Roman" panose="02020603050405020304" pitchFamily="18" charset="0"/>
              </a:rPr>
              <a:t>)</a:t>
            </a: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Applying a Gaussian filter means replacing the intensity </a:t>
            </a:r>
            <a:r>
              <a:rPr lang="en-US" sz="1800" b="0" i="1" u="none" strike="noStrike" baseline="0" dirty="0">
                <a:latin typeface="Times New Roman" panose="02020603050405020304" pitchFamily="18" charset="0"/>
              </a:rPr>
              <a:t>I</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0" u="none" strike="noStrike" baseline="-25000" dirty="0">
                <a:latin typeface="Times New Roman" panose="02020603050405020304" pitchFamily="18" charset="0"/>
              </a:rPr>
              <a:t>0</a:t>
            </a:r>
            <a:r>
              <a:rPr lang="en-US" sz="1800" b="0" i="1" u="none" strike="noStrike" baseline="0" dirty="0">
                <a:latin typeface="Arial" panose="020B0604020202020204" pitchFamily="34" charset="0"/>
              </a:rPr>
              <a:t>, </a:t>
            </a:r>
            <a:r>
              <a:rPr lang="en-US" sz="1800" b="0" i="1" u="none" strike="noStrike" baseline="0" dirty="0">
                <a:latin typeface="Times New Roman" panose="02020603050405020304" pitchFamily="18" charset="0"/>
              </a:rPr>
              <a:t>y</a:t>
            </a:r>
            <a:r>
              <a:rPr lang="en-US" sz="1800" b="0" i="0" u="none" strike="noStrike" baseline="-25000" dirty="0">
                <a:latin typeface="Times New Roman" panose="02020603050405020304" pitchFamily="18" charset="0"/>
              </a:rPr>
              <a:t>0</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with the sum, over all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0" dirty="0">
                <a:latin typeface="Arial" panose="020B0604020202020204" pitchFamily="34" charset="0"/>
              </a:rPr>
              <a:t>, </a:t>
            </a:r>
            <a:r>
              <a:rPr lang="en-US" sz="1800" b="0" i="1" u="none" strike="noStrike" baseline="0" dirty="0">
                <a:latin typeface="Times New Roman" panose="02020603050405020304" pitchFamily="18" charset="0"/>
              </a:rPr>
              <a:t>y</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pixels, of </a:t>
            </a:r>
            <a:r>
              <a:rPr lang="en-US" sz="1800" b="0" i="1" u="none" strike="noStrike" baseline="0" dirty="0">
                <a:latin typeface="Times New Roman" panose="02020603050405020304" pitchFamily="18" charset="0"/>
              </a:rPr>
              <a:t>I</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0" dirty="0">
                <a:latin typeface="Arial" panose="020B0604020202020204" pitchFamily="34" charset="0"/>
              </a:rPr>
              <a:t>, </a:t>
            </a:r>
            <a:r>
              <a:rPr lang="en-US" sz="1800" b="0" i="1" u="none" strike="noStrike" baseline="0" dirty="0">
                <a:latin typeface="Times New Roman" panose="02020603050405020304" pitchFamily="18" charset="0"/>
              </a:rPr>
              <a:t>y</a:t>
            </a:r>
            <a:r>
              <a:rPr lang="en-US" sz="1800" b="0" i="0" u="none" strike="noStrike" baseline="0" dirty="0">
                <a:latin typeface="Tahoma" panose="020B0604030504040204" pitchFamily="34" charset="0"/>
              </a:rPr>
              <a:t>) </a:t>
            </a:r>
            <a:r>
              <a:rPr lang="en-US" sz="1800" b="0" i="1" u="none" strike="noStrike" baseline="0" dirty="0" err="1">
                <a:latin typeface="Times New Roman" panose="02020603050405020304" pitchFamily="18" charset="0"/>
              </a:rPr>
              <a:t>G</a:t>
            </a:r>
            <a:r>
              <a:rPr lang="en-US" sz="1800" b="0" i="1" u="none" strike="noStrike" baseline="-25000" dirty="0" err="1">
                <a:latin typeface="Arial" panose="020B0604020202020204" pitchFamily="34" charset="0"/>
              </a:rPr>
              <a:t>σ</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d</a:t>
            </a:r>
            <a:r>
              <a:rPr lang="en-US" sz="1800" b="0" i="0" u="none" strike="noStrike" baseline="0" dirty="0">
                <a:latin typeface="Tahoma" panose="020B0604030504040204" pitchFamily="34" charset="0"/>
              </a:rPr>
              <a:t>)</a:t>
            </a:r>
            <a:r>
              <a:rPr lang="en-US" sz="1800" b="0" i="0" u="none" strike="noStrike" baseline="0" dirty="0">
                <a:latin typeface="Times New Roman" panose="02020603050405020304" pitchFamily="18" charset="0"/>
              </a:rPr>
              <a:t>, where </a:t>
            </a:r>
            <a:r>
              <a:rPr lang="en-US" sz="1800" b="0" i="1" u="none" strike="noStrike" baseline="0" dirty="0">
                <a:latin typeface="Times New Roman" panose="02020603050405020304" pitchFamily="18" charset="0"/>
              </a:rPr>
              <a:t>d </a:t>
            </a:r>
            <a:r>
              <a:rPr lang="en-US" sz="1800" b="0" i="0" u="none" strike="noStrike" baseline="0" dirty="0">
                <a:latin typeface="Times New Roman" panose="02020603050405020304" pitchFamily="18" charset="0"/>
              </a:rPr>
              <a:t>is the distance from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0" u="none" strike="noStrike" baseline="-25000" dirty="0">
                <a:latin typeface="Times New Roman" panose="02020603050405020304" pitchFamily="18" charset="0"/>
              </a:rPr>
              <a:t>0</a:t>
            </a:r>
            <a:r>
              <a:rPr lang="en-US" sz="1800" b="0" i="1" u="none" strike="noStrike" baseline="0" dirty="0">
                <a:latin typeface="Arial" panose="020B0604020202020204" pitchFamily="34" charset="0"/>
              </a:rPr>
              <a:t>, </a:t>
            </a:r>
            <a:r>
              <a:rPr lang="en-US" sz="1800" b="0" i="1" u="none" strike="noStrike" baseline="0" dirty="0">
                <a:latin typeface="Times New Roman" panose="02020603050405020304" pitchFamily="18" charset="0"/>
              </a:rPr>
              <a:t>y</a:t>
            </a:r>
            <a:r>
              <a:rPr lang="en-US" sz="1800" b="0" i="0" u="none" strike="noStrike" baseline="-25000" dirty="0">
                <a:latin typeface="Times New Roman" panose="02020603050405020304" pitchFamily="18" charset="0"/>
              </a:rPr>
              <a:t>0</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to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0" dirty="0">
                <a:latin typeface="Arial" panose="020B0604020202020204" pitchFamily="34" charset="0"/>
              </a:rPr>
              <a:t>, </a:t>
            </a:r>
            <a:r>
              <a:rPr lang="en-US" sz="1800" b="0" i="1" u="none" strike="noStrike" baseline="0" dirty="0">
                <a:latin typeface="Times New Roman" panose="02020603050405020304" pitchFamily="18" charset="0"/>
              </a:rPr>
              <a:t>y</a:t>
            </a:r>
            <a:r>
              <a:rPr lang="en-US" sz="1800" b="0" i="0" u="none" strike="noStrike" baseline="0" dirty="0">
                <a:latin typeface="Tahoma" panose="020B0604030504040204" pitchFamily="34" charset="0"/>
              </a:rPr>
              <a:t>)</a:t>
            </a:r>
            <a:r>
              <a:rPr lang="en-US" sz="1800" b="0" i="0" u="none" strike="noStrike" baseline="0" dirty="0">
                <a:latin typeface="Times New Roman" panose="02020603050405020304" pitchFamily="18" charset="0"/>
              </a:rPr>
              <a:t>. </a:t>
            </a:r>
          </a:p>
          <a:p>
            <a:endParaRPr lang="en-US" sz="1800" b="0" i="0" u="none" strike="noStrike" baseline="0" dirty="0">
              <a:latin typeface="Times New Roman" panose="02020603050405020304" pitchFamily="18" charset="0"/>
            </a:endParaRPr>
          </a:p>
          <a:p>
            <a:endParaRPr lang="en-US" sz="1800" b="0" i="0" u="none" strike="noStrike" baseline="0" dirty="0">
              <a:latin typeface="NimbusRomNo9L-Regu"/>
            </a:endParaRPr>
          </a:p>
          <a:p>
            <a:endParaRPr lang="en-US" dirty="0">
              <a:latin typeface="NimbusRomNo9L-Regu"/>
            </a:endParaRPr>
          </a:p>
          <a:p>
            <a:endParaRPr lang="en-MY" dirty="0"/>
          </a:p>
        </p:txBody>
      </p:sp>
      <p:pic>
        <p:nvPicPr>
          <p:cNvPr id="7" name="Picture 6">
            <a:extLst>
              <a:ext uri="{FF2B5EF4-FFF2-40B4-BE49-F238E27FC236}">
                <a16:creationId xmlns:a16="http://schemas.microsoft.com/office/drawing/2014/main" id="{A78CE2ED-254B-42CD-ABB0-2B995C71B682}"/>
              </a:ext>
            </a:extLst>
          </p:cNvPr>
          <p:cNvPicPr>
            <a:picLocks noChangeAspect="1"/>
          </p:cNvPicPr>
          <p:nvPr/>
        </p:nvPicPr>
        <p:blipFill>
          <a:blip r:embed="rId2"/>
          <a:stretch>
            <a:fillRect/>
          </a:stretch>
        </p:blipFill>
        <p:spPr>
          <a:xfrm>
            <a:off x="2369343" y="4191000"/>
            <a:ext cx="5319713" cy="1305486"/>
          </a:xfrm>
          <a:prstGeom prst="rect">
            <a:avLst/>
          </a:prstGeom>
        </p:spPr>
      </p:pic>
    </p:spTree>
    <p:extLst>
      <p:ext uri="{BB962C8B-B14F-4D97-AF65-F5344CB8AC3E}">
        <p14:creationId xmlns:p14="http://schemas.microsoft.com/office/powerpoint/2010/main" val="1845789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15</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Simple Image Features</a:t>
            </a:r>
            <a:endParaRPr lang="en-US" spc="70" dirty="0"/>
          </a:p>
        </p:txBody>
      </p:sp>
      <p:pic>
        <p:nvPicPr>
          <p:cNvPr id="4" name="Picture 3">
            <a:extLst>
              <a:ext uri="{FF2B5EF4-FFF2-40B4-BE49-F238E27FC236}">
                <a16:creationId xmlns:a16="http://schemas.microsoft.com/office/drawing/2014/main" id="{D6B406E2-FDF6-4016-8B7B-16CAE4E1F18D}"/>
              </a:ext>
            </a:extLst>
          </p:cNvPr>
          <p:cNvPicPr>
            <a:picLocks noChangeAspect="1"/>
          </p:cNvPicPr>
          <p:nvPr/>
        </p:nvPicPr>
        <p:blipFill>
          <a:blip r:embed="rId2"/>
          <a:stretch>
            <a:fillRect/>
          </a:stretch>
        </p:blipFill>
        <p:spPr>
          <a:xfrm>
            <a:off x="2297153" y="1404098"/>
            <a:ext cx="5464093" cy="4207122"/>
          </a:xfrm>
          <a:prstGeom prst="rect">
            <a:avLst/>
          </a:prstGeom>
        </p:spPr>
      </p:pic>
      <p:sp>
        <p:nvSpPr>
          <p:cNvPr id="9" name="TextBox 8">
            <a:extLst>
              <a:ext uri="{FF2B5EF4-FFF2-40B4-BE49-F238E27FC236}">
                <a16:creationId xmlns:a16="http://schemas.microsoft.com/office/drawing/2014/main" id="{F58B3119-6BCE-44E7-875D-5A74163BCEAA}"/>
              </a:ext>
            </a:extLst>
          </p:cNvPr>
          <p:cNvSpPr txBox="1"/>
          <p:nvPr/>
        </p:nvSpPr>
        <p:spPr>
          <a:xfrm>
            <a:off x="1066799" y="5896454"/>
            <a:ext cx="7924800" cy="1077218"/>
          </a:xfrm>
          <a:prstGeom prst="rect">
            <a:avLst/>
          </a:prstGeom>
          <a:noFill/>
        </p:spPr>
        <p:txBody>
          <a:bodyPr wrap="square">
            <a:spAutoFit/>
          </a:bodyPr>
          <a:lstStyle/>
          <a:p>
            <a:pPr marR="10990" algn="just"/>
            <a:r>
              <a:rPr lang="en-US" sz="1600" b="0" i="0" u="none" strike="noStrike" baseline="0" dirty="0">
                <a:solidFill>
                  <a:srgbClr val="000000"/>
                </a:solidFill>
                <a:latin typeface="Times New Roman" panose="02020603050405020304" pitchFamily="18" charset="0"/>
              </a:rPr>
              <a:t>Top: Intensity profile </a:t>
            </a:r>
            <a:r>
              <a:rPr lang="en-US" sz="1600" b="0" i="1" u="none" strike="noStrike" baseline="0" dirty="0">
                <a:solidFill>
                  <a:srgbClr val="000000"/>
                </a:solidFill>
                <a:latin typeface="Cambria" panose="02040503050406030204" pitchFamily="18" charset="0"/>
              </a:rPr>
              <a:t>I</a:t>
            </a:r>
            <a:r>
              <a:rPr lang="en-US" sz="1600" b="0" i="0" u="none" strike="noStrike" baseline="0" dirty="0">
                <a:solidFill>
                  <a:srgbClr val="000000"/>
                </a:solidFill>
                <a:latin typeface="Tahoma" panose="020B0604030504040204" pitchFamily="34" charset="0"/>
              </a:rPr>
              <a:t>(</a:t>
            </a:r>
            <a:r>
              <a:rPr lang="en-US" sz="1600" b="0" i="1" u="none" strike="noStrike" baseline="0" dirty="0">
                <a:solidFill>
                  <a:srgbClr val="000000"/>
                </a:solidFill>
                <a:latin typeface="Cambria" panose="02040503050406030204" pitchFamily="18" charset="0"/>
              </a:rPr>
              <a:t>x</a:t>
            </a:r>
            <a:r>
              <a:rPr lang="en-US" sz="1600" b="0" i="0" u="none" strike="noStrike" baseline="0" dirty="0">
                <a:solidFill>
                  <a:srgbClr val="000000"/>
                </a:solidFill>
                <a:latin typeface="Tahoma" panose="020B0604030504040204" pitchFamily="34" charset="0"/>
              </a:rPr>
              <a:t>) </a:t>
            </a:r>
            <a:r>
              <a:rPr lang="en-US" sz="1600" b="0" i="0" u="none" strike="noStrike" baseline="0" dirty="0">
                <a:solidFill>
                  <a:srgbClr val="000000"/>
                </a:solidFill>
                <a:latin typeface="Times New Roman" panose="02020603050405020304" pitchFamily="18" charset="0"/>
              </a:rPr>
              <a:t>along a one-dimensional section across a step edge. Middle: The derivative of intensity, </a:t>
            </a:r>
            <a:r>
              <a:rPr lang="en-US" sz="1600" b="0" i="1" u="none" strike="noStrike" baseline="0" dirty="0">
                <a:solidFill>
                  <a:srgbClr val="000000"/>
                </a:solidFill>
                <a:latin typeface="Cambria" panose="02040503050406030204" pitchFamily="18" charset="0"/>
              </a:rPr>
              <a:t>I</a:t>
            </a:r>
            <a:r>
              <a:rPr lang="en-US" sz="1600" b="0" i="1" u="none" strike="noStrike" baseline="30000" dirty="0">
                <a:solidFill>
                  <a:srgbClr val="000000"/>
                </a:solidFill>
                <a:latin typeface="Arial" panose="020B0604020202020204" pitchFamily="34" charset="0"/>
              </a:rPr>
              <a:t>!</a:t>
            </a:r>
            <a:r>
              <a:rPr lang="en-US" sz="1600" b="0" i="0" u="none" strike="noStrike" baseline="0" dirty="0">
                <a:solidFill>
                  <a:srgbClr val="000000"/>
                </a:solidFill>
                <a:latin typeface="Tahoma" panose="020B0604030504040204" pitchFamily="34" charset="0"/>
              </a:rPr>
              <a:t>(</a:t>
            </a:r>
            <a:r>
              <a:rPr lang="en-US" sz="1600" b="0" i="1" u="none" strike="noStrike" baseline="0" dirty="0">
                <a:solidFill>
                  <a:srgbClr val="000000"/>
                </a:solidFill>
                <a:latin typeface="Cambria" panose="02040503050406030204" pitchFamily="18" charset="0"/>
              </a:rPr>
              <a:t>x</a:t>
            </a:r>
            <a:r>
              <a:rPr lang="en-US" sz="1600" b="0" i="0" u="none" strike="noStrike" baseline="0" dirty="0">
                <a:solidFill>
                  <a:srgbClr val="000000"/>
                </a:solidFill>
                <a:latin typeface="Tahoma" panose="020B0604030504040204" pitchFamily="34" charset="0"/>
              </a:rPr>
              <a:t>)</a:t>
            </a:r>
            <a:r>
              <a:rPr lang="en-US" sz="1600" b="0" i="0" u="none" strike="noStrike" baseline="0" dirty="0">
                <a:solidFill>
                  <a:srgbClr val="000000"/>
                </a:solidFill>
                <a:latin typeface="Times New Roman" panose="02020603050405020304" pitchFamily="18" charset="0"/>
              </a:rPr>
              <a:t>. Large values of this function correspond to edges, but the function is noisy. Bottom: The derivative of a smoothed version of the intensity. The noisy candidate edge at </a:t>
            </a:r>
            <a:r>
              <a:rPr lang="en-US" sz="1600" b="0" i="1" u="none" strike="noStrike" baseline="0" dirty="0">
                <a:solidFill>
                  <a:srgbClr val="000000"/>
                </a:solidFill>
                <a:latin typeface="Cambria" panose="02040503050406030204" pitchFamily="18" charset="0"/>
              </a:rPr>
              <a:t>x </a:t>
            </a:r>
            <a:r>
              <a:rPr lang="en-US" sz="1600" b="0" i="0" u="none" strike="noStrike" baseline="0" dirty="0">
                <a:solidFill>
                  <a:srgbClr val="000000"/>
                </a:solidFill>
                <a:latin typeface="Tahoma" panose="020B0604030504040204" pitchFamily="34" charset="0"/>
              </a:rPr>
              <a:t>= </a:t>
            </a:r>
            <a:r>
              <a:rPr lang="en-US" sz="1600" b="0" i="0" u="none" strike="noStrike" baseline="0" dirty="0">
                <a:solidFill>
                  <a:srgbClr val="000000"/>
                </a:solidFill>
                <a:latin typeface="Times New Roman" panose="02020603050405020304" pitchFamily="18" charset="0"/>
              </a:rPr>
              <a:t>75 has disappeared.</a:t>
            </a:r>
          </a:p>
        </p:txBody>
      </p:sp>
    </p:spTree>
    <p:extLst>
      <p:ext uri="{BB962C8B-B14F-4D97-AF65-F5344CB8AC3E}">
        <p14:creationId xmlns:p14="http://schemas.microsoft.com/office/powerpoint/2010/main" val="1834846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16</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Simple Image Features</a:t>
            </a:r>
            <a:endParaRPr lang="en-US" spc="70" dirty="0"/>
          </a:p>
        </p:txBody>
      </p:sp>
      <p:pic>
        <p:nvPicPr>
          <p:cNvPr id="4" name="Picture 3">
            <a:extLst>
              <a:ext uri="{FF2B5EF4-FFF2-40B4-BE49-F238E27FC236}">
                <a16:creationId xmlns:a16="http://schemas.microsoft.com/office/drawing/2014/main" id="{EEDE72C1-757C-4BF9-B338-1840C575C089}"/>
              </a:ext>
            </a:extLst>
          </p:cNvPr>
          <p:cNvPicPr>
            <a:picLocks noChangeAspect="1"/>
          </p:cNvPicPr>
          <p:nvPr/>
        </p:nvPicPr>
        <p:blipFill>
          <a:blip r:embed="rId2"/>
          <a:stretch>
            <a:fillRect/>
          </a:stretch>
        </p:blipFill>
        <p:spPr>
          <a:xfrm>
            <a:off x="1181455" y="2001841"/>
            <a:ext cx="7543800" cy="1884359"/>
          </a:xfrm>
          <a:prstGeom prst="rect">
            <a:avLst/>
          </a:prstGeom>
        </p:spPr>
      </p:pic>
      <p:sp>
        <p:nvSpPr>
          <p:cNvPr id="9" name="TextBox 8">
            <a:extLst>
              <a:ext uri="{FF2B5EF4-FFF2-40B4-BE49-F238E27FC236}">
                <a16:creationId xmlns:a16="http://schemas.microsoft.com/office/drawing/2014/main" id="{E92CB925-ABDB-4827-AB2A-91B687845666}"/>
              </a:ext>
            </a:extLst>
          </p:cNvPr>
          <p:cNvSpPr txBox="1"/>
          <p:nvPr/>
        </p:nvSpPr>
        <p:spPr>
          <a:xfrm>
            <a:off x="1206854" y="4422655"/>
            <a:ext cx="7175146" cy="1477328"/>
          </a:xfrm>
          <a:prstGeom prst="rect">
            <a:avLst/>
          </a:prstGeom>
          <a:noFill/>
        </p:spPr>
        <p:txBody>
          <a:bodyPr wrap="square">
            <a:spAutoFit/>
          </a:bodyPr>
          <a:lstStyle/>
          <a:p>
            <a:pPr marL="342900" indent="-342900">
              <a:buAutoNum type="alphaLcParenBoth"/>
            </a:pPr>
            <a:r>
              <a:rPr lang="en-US" sz="1800" b="0" i="0" u="none" strike="noStrike" baseline="0" dirty="0">
                <a:latin typeface="NimbusRomNo9L-Regu"/>
              </a:rPr>
              <a:t>Photograph of a stapler. (b) Edges computed from (a).</a:t>
            </a:r>
          </a:p>
          <a:p>
            <a:pPr marL="342900" indent="-342900">
              <a:buAutoNum type="alphaLcParenBoth"/>
            </a:pPr>
            <a:endParaRPr lang="en-US" dirty="0">
              <a:latin typeface="NimbusRomNo9L-Regu"/>
            </a:endParaRPr>
          </a:p>
          <a:p>
            <a:pPr algn="l"/>
            <a:r>
              <a:rPr lang="en-US" sz="1800" b="0" i="0" u="none" strike="noStrike" baseline="0" dirty="0">
                <a:latin typeface="NimbusRomNo9L-Regu"/>
              </a:rPr>
              <a:t>The output is not perfect: there are gaps where no edge appears, and there are “noise” edges that do not correspond to anything of significance in the scene. Later stages of processing will have to correct for these errors</a:t>
            </a:r>
            <a:endParaRPr lang="en-MY" dirty="0"/>
          </a:p>
        </p:txBody>
      </p:sp>
    </p:spTree>
    <p:extLst>
      <p:ext uri="{BB962C8B-B14F-4D97-AF65-F5344CB8AC3E}">
        <p14:creationId xmlns:p14="http://schemas.microsoft.com/office/powerpoint/2010/main" val="3336542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17</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Simple Image Features</a:t>
            </a:r>
            <a:endParaRPr lang="en-US" spc="70" dirty="0"/>
          </a:p>
        </p:txBody>
      </p:sp>
      <p:sp>
        <p:nvSpPr>
          <p:cNvPr id="8" name="TextBox 7">
            <a:extLst>
              <a:ext uri="{FF2B5EF4-FFF2-40B4-BE49-F238E27FC236}">
                <a16:creationId xmlns:a16="http://schemas.microsoft.com/office/drawing/2014/main" id="{B1CA0BD6-A33B-4457-B383-2BC653FC0244}"/>
              </a:ext>
            </a:extLst>
          </p:cNvPr>
          <p:cNvSpPr txBox="1"/>
          <p:nvPr/>
        </p:nvSpPr>
        <p:spPr>
          <a:xfrm>
            <a:off x="1046883" y="1315961"/>
            <a:ext cx="7844106" cy="4801314"/>
          </a:xfrm>
          <a:prstGeom prst="rect">
            <a:avLst/>
          </a:prstGeom>
          <a:noFill/>
        </p:spPr>
        <p:txBody>
          <a:bodyPr wrap="square">
            <a:spAutoFit/>
          </a:bodyPr>
          <a:lstStyle/>
          <a:p>
            <a:pPr algn="l"/>
            <a:r>
              <a:rPr lang="en-MY" sz="1800" b="0" i="0" u="none" strike="noStrike" baseline="0" dirty="0">
                <a:solidFill>
                  <a:srgbClr val="9A009A"/>
                </a:solidFill>
                <a:latin typeface="CMSSBX10"/>
              </a:rPr>
              <a:t>Texture </a:t>
            </a:r>
            <a:endParaRPr lang="en-MY" dirty="0">
              <a:solidFill>
                <a:srgbClr val="9A009A"/>
              </a:solidFill>
              <a:latin typeface="CMSSBX10"/>
            </a:endParaRPr>
          </a:p>
          <a:p>
            <a:pPr marL="285750" indent="-285750" algn="l">
              <a:buFont typeface="Arial" panose="020B0604020202020204" pitchFamily="34" charset="0"/>
              <a:buChar char="•"/>
            </a:pPr>
            <a:r>
              <a:rPr lang="en-US" sz="1800" b="0" i="0" u="none" strike="noStrike" baseline="0" dirty="0">
                <a:latin typeface="NimbusRomNo9L-Regu"/>
              </a:rPr>
              <a:t>texture refers to a </a:t>
            </a:r>
            <a:r>
              <a:rPr lang="en-US" sz="1800" b="1" i="0" u="none" strike="noStrike" baseline="0" dirty="0">
                <a:latin typeface="NimbusRomNo9L-Regu"/>
              </a:rPr>
              <a:t>pattern</a:t>
            </a:r>
            <a:r>
              <a:rPr lang="en-US" sz="1800" b="0" i="0" u="none" strike="noStrike" baseline="0" dirty="0">
                <a:latin typeface="NimbusRomNo9L-Regu"/>
              </a:rPr>
              <a:t> on a surface that can be </a:t>
            </a:r>
            <a:r>
              <a:rPr lang="en-MY" sz="1800" b="0" i="0" u="none" strike="noStrike" baseline="0" dirty="0">
                <a:latin typeface="NimbusRomNo9L-Regu"/>
              </a:rPr>
              <a:t>sensed visually</a:t>
            </a:r>
          </a:p>
          <a:p>
            <a:pPr marL="285750" indent="-285750" algn="l">
              <a:buFont typeface="Arial" panose="020B0604020202020204" pitchFamily="34" charset="0"/>
              <a:buChar char="•"/>
            </a:pPr>
            <a:endParaRPr lang="en-MY" sz="1800"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usual rough model of texture is a repetitive pattern of elements, sometimes called </a:t>
            </a:r>
            <a:r>
              <a:rPr lang="en-US" sz="1800" b="1" i="0" u="none" strike="noStrike" baseline="0" dirty="0" err="1">
                <a:latin typeface="NimbusRomNo9L-Medi"/>
              </a:rPr>
              <a:t>texels</a:t>
            </a:r>
            <a:endParaRPr lang="en-US" sz="1800" b="1" i="0" u="none" strike="noStrike" baseline="0" dirty="0">
              <a:latin typeface="NimbusRomNo9L-Medi"/>
            </a:endParaRPr>
          </a:p>
          <a:p>
            <a:pPr marL="285750" indent="-285750" algn="l">
              <a:buFont typeface="Arial" panose="020B0604020202020204" pitchFamily="34" charset="0"/>
              <a:buChar char="•"/>
            </a:pPr>
            <a:endParaRPr lang="en-US" sz="1800" b="1" i="0" u="none" strike="noStrike" baseline="0" dirty="0">
              <a:latin typeface="NimbusRomNo9L-Medi"/>
            </a:endParaRPr>
          </a:p>
          <a:p>
            <a:pPr marL="285750" indent="-285750" algn="l">
              <a:buFont typeface="Arial" panose="020B0604020202020204" pitchFamily="34" charset="0"/>
              <a:buChar char="•"/>
            </a:pPr>
            <a:r>
              <a:rPr lang="en-US" sz="1800" b="0" i="0" u="none" strike="noStrike" baseline="0" dirty="0">
                <a:latin typeface="NimbusRomNo9L-Regu"/>
              </a:rPr>
              <a:t>property of an image patch, rather than a pixel in isolation</a:t>
            </a:r>
          </a:p>
          <a:p>
            <a:pPr marL="285750" indent="-285750" algn="l">
              <a:buFont typeface="Arial" panose="020B0604020202020204" pitchFamily="34" charset="0"/>
              <a:buChar char="•"/>
            </a:pPr>
            <a:endParaRPr lang="en-US" sz="1800"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no change when the lighting changes</a:t>
            </a:r>
          </a:p>
          <a:p>
            <a:pPr marL="285750" indent="-285750" algn="l">
              <a:buFont typeface="Arial" panose="020B0604020202020204" pitchFamily="34" charset="0"/>
              <a:buChar char="•"/>
            </a:pPr>
            <a:endParaRPr lang="en-US" sz="1800"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change in a sensible way when the patch rotates.</a:t>
            </a:r>
          </a:p>
          <a:p>
            <a:pPr marL="285750" indent="-285750" algn="l">
              <a:buFont typeface="Arial" panose="020B0604020202020204" pitchFamily="34" charset="0"/>
              <a:buChar char="•"/>
            </a:pPr>
            <a:endParaRPr lang="en-US" sz="1800" b="0" i="0" u="none" strike="noStrike" baseline="0" dirty="0">
              <a:latin typeface="NimbusRomNo9L-Regu"/>
            </a:endParaRPr>
          </a:p>
          <a:p>
            <a:pPr marL="285750" indent="-285750" algn="l">
              <a:buFont typeface="Arial" panose="020B0604020202020204" pitchFamily="34" charset="0"/>
              <a:buChar char="•"/>
            </a:pPr>
            <a:r>
              <a:rPr lang="en-US" dirty="0">
                <a:latin typeface="NimbusRomNo9L-Regu"/>
              </a:rPr>
              <a:t>useful for identifying objects and matching patches</a:t>
            </a:r>
          </a:p>
          <a:p>
            <a:pPr marL="285750" indent="-285750" algn="l">
              <a:buFont typeface="Arial" panose="020B0604020202020204" pitchFamily="34" charset="0"/>
              <a:buChar char="•"/>
            </a:pPr>
            <a:endParaRPr lang="en-US"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basic construction for a texture representation</a:t>
            </a:r>
          </a:p>
          <a:p>
            <a:pPr marL="742950" lvl="1" indent="-285750">
              <a:buFont typeface="Arial" panose="020B0604020202020204" pitchFamily="34" charset="0"/>
              <a:buChar char="•"/>
            </a:pPr>
            <a:r>
              <a:rPr lang="en-MY" b="0" i="0" u="none" strike="noStrike" baseline="0" dirty="0">
                <a:latin typeface="NimbusRomNo9L-Regu"/>
              </a:rPr>
              <a:t>compute </a:t>
            </a:r>
            <a:r>
              <a:rPr lang="en-US" b="0" i="0" u="none" strike="noStrike" baseline="0" dirty="0">
                <a:latin typeface="NimbusRomNo9L-Regu"/>
              </a:rPr>
              <a:t>the gradient orientation at each pixel in the patch</a:t>
            </a:r>
          </a:p>
          <a:p>
            <a:pPr marL="742950" lvl="1" indent="-285750">
              <a:buFont typeface="Arial" panose="020B0604020202020204" pitchFamily="34" charset="0"/>
              <a:buChar char="•"/>
            </a:pPr>
            <a:r>
              <a:rPr lang="en-US" b="0" i="0" u="none" strike="noStrike" baseline="0" dirty="0">
                <a:latin typeface="NimbusRomNo9L-Regu"/>
              </a:rPr>
              <a:t>characterize the patch by a histogram </a:t>
            </a:r>
            <a:r>
              <a:rPr lang="en-MY" b="0" i="0" u="none" strike="noStrike" baseline="0" dirty="0">
                <a:latin typeface="NimbusRomNo9L-Regu"/>
              </a:rPr>
              <a:t>of orientations</a:t>
            </a:r>
            <a:endParaRPr lang="en-US" i="0" u="none" strike="noStrike" baseline="0" dirty="0">
              <a:latin typeface="NimbusRomNo9L-Regu"/>
            </a:endParaRPr>
          </a:p>
        </p:txBody>
      </p:sp>
    </p:spTree>
    <p:extLst>
      <p:ext uri="{BB962C8B-B14F-4D97-AF65-F5344CB8AC3E}">
        <p14:creationId xmlns:p14="http://schemas.microsoft.com/office/powerpoint/2010/main" val="3990760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18</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Simple Image Features</a:t>
            </a:r>
            <a:endParaRPr lang="en-US" spc="70" dirty="0"/>
          </a:p>
        </p:txBody>
      </p:sp>
      <p:sp>
        <p:nvSpPr>
          <p:cNvPr id="8" name="TextBox 7">
            <a:extLst>
              <a:ext uri="{FF2B5EF4-FFF2-40B4-BE49-F238E27FC236}">
                <a16:creationId xmlns:a16="http://schemas.microsoft.com/office/drawing/2014/main" id="{B1CA0BD6-A33B-4457-B383-2BC653FC0244}"/>
              </a:ext>
            </a:extLst>
          </p:cNvPr>
          <p:cNvSpPr txBox="1"/>
          <p:nvPr/>
        </p:nvSpPr>
        <p:spPr>
          <a:xfrm>
            <a:off x="1046883" y="1315961"/>
            <a:ext cx="7844106" cy="5078313"/>
          </a:xfrm>
          <a:prstGeom prst="rect">
            <a:avLst/>
          </a:prstGeom>
          <a:noFill/>
        </p:spPr>
        <p:txBody>
          <a:bodyPr wrap="square">
            <a:spAutoFit/>
          </a:bodyPr>
          <a:lstStyle/>
          <a:p>
            <a:pPr algn="l"/>
            <a:r>
              <a:rPr lang="en-MY" sz="1800" b="0" i="0" u="none" strike="noStrike" baseline="0" dirty="0">
                <a:solidFill>
                  <a:srgbClr val="9A009A"/>
                </a:solidFill>
                <a:latin typeface="CMSSBX10"/>
              </a:rPr>
              <a:t>Optical flow </a:t>
            </a:r>
          </a:p>
          <a:p>
            <a:pPr algn="l"/>
            <a:r>
              <a:rPr lang="en-MY" sz="1800" b="1" i="0" u="none" strike="noStrike" baseline="0" dirty="0">
                <a:latin typeface="NimbusRomNo9L-Regu"/>
              </a:rPr>
              <a:t>Optical flow: </a:t>
            </a:r>
            <a:r>
              <a:rPr lang="en-MY" sz="1800" b="0" i="0" u="none" strike="noStrike" baseline="0" dirty="0">
                <a:latin typeface="NimbusRomNo9L-Regu"/>
              </a:rPr>
              <a:t>apparent motion </a:t>
            </a:r>
            <a:r>
              <a:rPr lang="en-US" sz="1800" b="0" i="0" u="none" strike="noStrike" baseline="0" dirty="0">
                <a:solidFill>
                  <a:srgbClr val="000000"/>
                </a:solidFill>
                <a:latin typeface="NimbusRomNo9L-Regu"/>
              </a:rPr>
              <a:t>whenever there is relative movement between the camera and one or more objects in the scene</a:t>
            </a:r>
          </a:p>
          <a:p>
            <a:pPr algn="l"/>
            <a:endParaRPr lang="en-MY" sz="1800" b="0" i="0" u="none" strike="noStrike" baseline="0" dirty="0">
              <a:latin typeface="NimbusRomNo9L-Regu"/>
            </a:endParaRPr>
          </a:p>
          <a:p>
            <a:pPr algn="l"/>
            <a:r>
              <a:rPr lang="en-US" sz="1800" b="0" i="0" u="none" strike="noStrike" baseline="0" dirty="0">
                <a:latin typeface="NimbusRomNo9L-Regu"/>
              </a:rPr>
              <a:t>describes the direction and speed of motion of features </a:t>
            </a:r>
            <a:r>
              <a:rPr lang="en-US" sz="1800" b="0" i="0" u="none" strike="noStrike" baseline="0" dirty="0">
                <a:latin typeface="NimbusRomNo9L-ReguItal"/>
              </a:rPr>
              <a:t>in the image </a:t>
            </a:r>
            <a:r>
              <a:rPr lang="en-US" sz="1800" b="0" i="0" u="none" strike="noStrike" baseline="0" dirty="0">
                <a:latin typeface="NimbusRomNo9L-Regu"/>
              </a:rPr>
              <a:t>as a result of relative motion between the viewer and the scene.</a:t>
            </a:r>
            <a:endParaRPr lang="en-MY" dirty="0">
              <a:latin typeface="NimbusRomNo9L-Regu"/>
            </a:endParaRPr>
          </a:p>
          <a:p>
            <a:pPr algn="l"/>
            <a:endParaRPr lang="en-MY" sz="1800" b="0" i="0" u="none" strike="noStrike" baseline="0" dirty="0">
              <a:latin typeface="NimbusRomNo9L-Regu"/>
            </a:endParaRPr>
          </a:p>
          <a:p>
            <a:pPr algn="l"/>
            <a:r>
              <a:rPr lang="en-MY" sz="1800" b="0" i="0" u="none" strike="noStrike" baseline="0" dirty="0">
                <a:latin typeface="NimbusRomNo9L-Regu"/>
              </a:rPr>
              <a:t>measure of similarity,</a:t>
            </a:r>
            <a:r>
              <a:rPr lang="en-MY" dirty="0">
                <a:latin typeface="NimbusRomNo9L-Regu"/>
              </a:rPr>
              <a:t> </a:t>
            </a:r>
            <a:r>
              <a:rPr lang="en-US" sz="1800" b="1" i="0" u="none" strike="noStrike" baseline="0" dirty="0">
                <a:latin typeface="NimbusRomNo9L-Medi"/>
              </a:rPr>
              <a:t>sum of squared differences (SSD)</a:t>
            </a:r>
            <a:r>
              <a:rPr lang="en-US" sz="1800" b="1" i="0" u="none" strike="noStrike" baseline="0" dirty="0">
                <a:latin typeface="NimbusRomNo9L-Regu"/>
              </a:rPr>
              <a:t>:</a:t>
            </a:r>
          </a:p>
          <a:p>
            <a:pPr algn="l"/>
            <a:endParaRPr lang="en-US" b="1" dirty="0">
              <a:latin typeface="NimbusRomNo9L-Regu"/>
            </a:endParaRPr>
          </a:p>
          <a:p>
            <a:pPr algn="l"/>
            <a:endParaRPr lang="en-US" sz="1800" b="1" i="0" u="none" strike="noStrike" baseline="0" dirty="0">
              <a:latin typeface="NimbusRomNo9L-Regu"/>
            </a:endParaRPr>
          </a:p>
          <a:p>
            <a:pPr algn="l"/>
            <a:endParaRPr lang="en-US" b="1" dirty="0">
              <a:latin typeface="NimbusRomNo9L-Regu"/>
            </a:endParaRPr>
          </a:p>
          <a:p>
            <a:pPr algn="l"/>
            <a:endParaRPr lang="en-US" sz="1800" b="1" i="0" u="none" strike="noStrike" baseline="0" dirty="0">
              <a:latin typeface="NimbusRomNo9L-Regu"/>
            </a:endParaRPr>
          </a:p>
          <a:p>
            <a:r>
              <a:rPr lang="en-US" sz="1800" b="0" i="0" u="none" strike="noStrike" baseline="0" dirty="0">
                <a:latin typeface="Times New Roman" panose="02020603050405020304" pitchFamily="18" charset="0"/>
              </a:rPr>
              <a:t>Here,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0" dirty="0">
                <a:latin typeface="Comic Sans MS" panose="030F0702030302020204" pitchFamily="66" charset="0"/>
              </a:rPr>
              <a:t>, </a:t>
            </a:r>
            <a:r>
              <a:rPr lang="en-US" sz="1800" b="0" i="1" u="none" strike="noStrike" baseline="0" dirty="0">
                <a:latin typeface="Times New Roman" panose="02020603050405020304" pitchFamily="18" charset="0"/>
              </a:rPr>
              <a:t>y</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ranges over pixels in the block centered at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0" u="none" strike="noStrike" baseline="-25000" dirty="0">
                <a:latin typeface="Times New Roman" panose="02020603050405020304" pitchFamily="18" charset="0"/>
              </a:rPr>
              <a:t>0</a:t>
            </a:r>
            <a:r>
              <a:rPr lang="en-US" sz="1800" b="0" i="1" u="none" strike="noStrike" baseline="0" dirty="0">
                <a:latin typeface="Comic Sans MS" panose="030F0702030302020204" pitchFamily="66" charset="0"/>
              </a:rPr>
              <a:t>, </a:t>
            </a:r>
            <a:r>
              <a:rPr lang="en-US" sz="1800" b="0" i="1" u="none" strike="noStrike" baseline="0" dirty="0">
                <a:latin typeface="Times New Roman" panose="02020603050405020304" pitchFamily="18" charset="0"/>
              </a:rPr>
              <a:t>y</a:t>
            </a:r>
            <a:r>
              <a:rPr lang="en-US" sz="1800" b="0" i="0" u="none" strike="noStrike" baseline="-25000" dirty="0">
                <a:latin typeface="Times New Roman" panose="02020603050405020304" pitchFamily="18" charset="0"/>
              </a:rPr>
              <a:t>0</a:t>
            </a:r>
            <a:r>
              <a:rPr lang="en-US" sz="1800" b="0" i="0" u="none" strike="noStrike" baseline="0" dirty="0">
                <a:latin typeface="Tahoma" panose="020B0604030504040204" pitchFamily="34" charset="0"/>
              </a:rPr>
              <a:t>)</a:t>
            </a:r>
            <a:r>
              <a:rPr lang="en-US" sz="1800" b="0" i="0" u="none" strike="noStrike" baseline="0" dirty="0">
                <a:latin typeface="Times New Roman" panose="02020603050405020304" pitchFamily="18" charset="0"/>
              </a:rPr>
              <a:t>. We find the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D</a:t>
            </a:r>
            <a:r>
              <a:rPr lang="en-US" sz="1800" b="0" i="1" u="none" strike="noStrike" baseline="-25000" dirty="0">
                <a:latin typeface="Times New Roman" panose="02020603050405020304" pitchFamily="18" charset="0"/>
              </a:rPr>
              <a:t>x</a:t>
            </a:r>
            <a:r>
              <a:rPr lang="en-US" sz="1800" b="0" i="1" u="none" strike="noStrike" baseline="0" dirty="0">
                <a:latin typeface="Comic Sans MS" panose="030F0702030302020204" pitchFamily="66" charset="0"/>
              </a:rPr>
              <a:t>, </a:t>
            </a:r>
            <a:r>
              <a:rPr lang="en-US" sz="1800" b="0" i="1" u="none" strike="noStrike" baseline="0" dirty="0">
                <a:latin typeface="Times New Roman" panose="02020603050405020304" pitchFamily="18" charset="0"/>
              </a:rPr>
              <a:t>D</a:t>
            </a:r>
            <a:r>
              <a:rPr lang="en-US" sz="1800" b="0" i="1" u="none" strike="noStrike" baseline="-25000" dirty="0">
                <a:latin typeface="Times New Roman" panose="02020603050405020304" pitchFamily="18" charset="0"/>
              </a:rPr>
              <a:t>y</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that minimizes the SSD. The optical flow at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0" u="none" strike="noStrike" baseline="-25000" dirty="0">
                <a:latin typeface="Times New Roman" panose="02020603050405020304" pitchFamily="18" charset="0"/>
              </a:rPr>
              <a:t>0</a:t>
            </a:r>
            <a:r>
              <a:rPr lang="en-US" sz="1800" b="0" i="1" u="none" strike="noStrike" baseline="0" dirty="0">
                <a:latin typeface="Comic Sans MS" panose="030F0702030302020204" pitchFamily="66" charset="0"/>
              </a:rPr>
              <a:t>, </a:t>
            </a:r>
            <a:r>
              <a:rPr lang="en-US" sz="1800" b="0" i="1" u="none" strike="noStrike" baseline="0" dirty="0">
                <a:latin typeface="Times New Roman" panose="02020603050405020304" pitchFamily="18" charset="0"/>
              </a:rPr>
              <a:t>y</a:t>
            </a:r>
            <a:r>
              <a:rPr lang="en-US" sz="1800" b="0" i="0" u="none" strike="noStrike" baseline="-25000" dirty="0">
                <a:latin typeface="Times New Roman" panose="02020603050405020304" pitchFamily="18" charset="0"/>
              </a:rPr>
              <a:t>0</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is then </a:t>
            </a:r>
            <a:r>
              <a:rPr lang="en-US" sz="1800" b="0" i="0" u="none" strike="noStrike" baseline="0" dirty="0">
                <a:latin typeface="Tahoma" panose="020B0604030504040204" pitchFamily="34" charset="0"/>
              </a:rPr>
              <a:t>(</a:t>
            </a:r>
            <a:r>
              <a:rPr lang="en-US" sz="1800" b="0" i="1" u="none" strike="noStrike" baseline="0" dirty="0" err="1">
                <a:latin typeface="Times New Roman" panose="02020603050405020304" pitchFamily="18" charset="0"/>
              </a:rPr>
              <a:t>v</a:t>
            </a:r>
            <a:r>
              <a:rPr lang="en-US" sz="1800" b="0" i="1" u="none" strike="noStrike" baseline="-25000" dirty="0" err="1">
                <a:latin typeface="Times New Roman" panose="02020603050405020304" pitchFamily="18" charset="0"/>
              </a:rPr>
              <a:t>x</a:t>
            </a:r>
            <a:r>
              <a:rPr lang="en-US" sz="1800" b="0" i="1" u="none" strike="noStrike" baseline="0" dirty="0">
                <a:latin typeface="Comic Sans MS" panose="030F0702030302020204" pitchFamily="66" charset="0"/>
              </a:rPr>
              <a:t>, </a:t>
            </a:r>
            <a:r>
              <a:rPr lang="en-US" sz="1800" b="0" i="1" u="none" strike="noStrike" baseline="0" dirty="0" err="1">
                <a:latin typeface="Times New Roman" panose="02020603050405020304" pitchFamily="18" charset="0"/>
              </a:rPr>
              <a:t>v</a:t>
            </a:r>
            <a:r>
              <a:rPr lang="en-US" sz="1800" b="0" i="1" u="none" strike="noStrike" baseline="-25000" dirty="0" err="1">
                <a:latin typeface="Times New Roman" panose="02020603050405020304" pitchFamily="18" charset="0"/>
              </a:rPr>
              <a:t>y</a:t>
            </a:r>
            <a:r>
              <a:rPr lang="en-US" sz="1800" b="0" i="0" u="none" strike="noStrike" baseline="0" dirty="0">
                <a:latin typeface="Tahoma" panose="020B0604030504040204" pitchFamily="34" charset="0"/>
              </a:rPr>
              <a:t>) = (</a:t>
            </a:r>
            <a:r>
              <a:rPr lang="en-US" sz="1800" b="0" i="1" u="none" strike="noStrike" baseline="0" dirty="0">
                <a:latin typeface="Times New Roman" panose="02020603050405020304" pitchFamily="18" charset="0"/>
              </a:rPr>
              <a:t>D</a:t>
            </a:r>
            <a:r>
              <a:rPr lang="en-US" sz="1800" b="0" i="1" u="none" strike="noStrike" baseline="-25000" dirty="0">
                <a:latin typeface="Times New Roman" panose="02020603050405020304" pitchFamily="18" charset="0"/>
              </a:rPr>
              <a:t>x</a:t>
            </a:r>
            <a:r>
              <a:rPr lang="en-US" sz="1800" b="0" i="1" u="none" strike="noStrike" baseline="0" dirty="0">
                <a:latin typeface="Comic Sans MS" panose="030F0702030302020204" pitchFamily="66" charset="0"/>
              </a:rPr>
              <a:t>/</a:t>
            </a:r>
            <a:r>
              <a:rPr lang="en-US" sz="1800" b="0" i="1" u="none" strike="noStrike" baseline="0" dirty="0">
                <a:latin typeface="Times New Roman" panose="02020603050405020304" pitchFamily="18" charset="0"/>
              </a:rPr>
              <a:t>D</a:t>
            </a:r>
            <a:r>
              <a:rPr lang="en-US" sz="1800" b="0" i="1" u="none" strike="noStrike" baseline="-25000" dirty="0">
                <a:latin typeface="Times New Roman" panose="02020603050405020304" pitchFamily="18" charset="0"/>
              </a:rPr>
              <a:t>t</a:t>
            </a:r>
            <a:r>
              <a:rPr lang="en-US" sz="1800" b="0" i="1" u="none" strike="noStrike" baseline="0" dirty="0">
                <a:latin typeface="Comic Sans MS" panose="030F0702030302020204" pitchFamily="66" charset="0"/>
              </a:rPr>
              <a:t>, </a:t>
            </a:r>
            <a:r>
              <a:rPr lang="en-US" sz="1800" b="0" i="1" u="none" strike="noStrike" baseline="0" dirty="0">
                <a:latin typeface="Times New Roman" panose="02020603050405020304" pitchFamily="18" charset="0"/>
              </a:rPr>
              <a:t>D</a:t>
            </a:r>
            <a:r>
              <a:rPr lang="en-US" sz="1800" b="0" i="1" u="none" strike="noStrike" baseline="-25000" dirty="0">
                <a:latin typeface="Times New Roman" panose="02020603050405020304" pitchFamily="18" charset="0"/>
              </a:rPr>
              <a:t>y</a:t>
            </a:r>
            <a:r>
              <a:rPr lang="en-US" sz="1800" b="0" i="1" u="none" strike="noStrike" baseline="0" dirty="0">
                <a:latin typeface="Comic Sans MS" panose="030F0702030302020204" pitchFamily="66" charset="0"/>
              </a:rPr>
              <a:t>/</a:t>
            </a:r>
            <a:r>
              <a:rPr lang="en-US" sz="1800" b="0" i="1" u="none" strike="noStrike" baseline="0" dirty="0">
                <a:latin typeface="Times New Roman" panose="02020603050405020304" pitchFamily="18" charset="0"/>
              </a:rPr>
              <a:t>D</a:t>
            </a:r>
            <a:r>
              <a:rPr lang="en-US" sz="1800" b="0" i="1" u="none" strike="noStrike" baseline="-25000" dirty="0">
                <a:latin typeface="Times New Roman" panose="02020603050405020304" pitchFamily="18" charset="0"/>
              </a:rPr>
              <a:t>t</a:t>
            </a:r>
            <a:r>
              <a:rPr lang="en-US" sz="1800" b="0" i="0" u="none" strike="noStrike" baseline="0" dirty="0">
                <a:latin typeface="Tahoma" panose="020B0604030504040204" pitchFamily="34" charset="0"/>
              </a:rPr>
              <a:t>)</a:t>
            </a:r>
            <a:r>
              <a:rPr lang="en-US" sz="1800" b="0" i="0" u="none" strike="noStrike" baseline="0" dirty="0">
                <a:latin typeface="Times New Roman" panose="02020603050405020304" pitchFamily="18" charset="0"/>
              </a:rPr>
              <a:t>. </a:t>
            </a:r>
          </a:p>
          <a:p>
            <a:endParaRPr lang="en-US" dirty="0">
              <a:latin typeface="Times New Roman" panose="02020603050405020304" pitchFamily="18" charset="0"/>
            </a:endParaRPr>
          </a:p>
          <a:p>
            <a:pPr algn="l"/>
            <a:r>
              <a:rPr lang="en-US" sz="1800" b="0" i="0" u="none" strike="noStrike" baseline="0" dirty="0">
                <a:latin typeface="NimbusRomNo9L-Regu"/>
              </a:rPr>
              <a:t>Requires some texture in the scene, resulting in windows containing a significant variation in brightness among the pixels</a:t>
            </a:r>
            <a:endParaRPr lang="en-MY" sz="1800" b="1" i="0" u="none" strike="noStrike" baseline="0" dirty="0">
              <a:latin typeface="NimbusRomNo9L-Regu"/>
            </a:endParaRPr>
          </a:p>
        </p:txBody>
      </p:sp>
      <p:pic>
        <p:nvPicPr>
          <p:cNvPr id="4" name="Picture 3">
            <a:extLst>
              <a:ext uri="{FF2B5EF4-FFF2-40B4-BE49-F238E27FC236}">
                <a16:creationId xmlns:a16="http://schemas.microsoft.com/office/drawing/2014/main" id="{68C956F2-C024-4987-BB2D-FB8703F2E273}"/>
              </a:ext>
            </a:extLst>
          </p:cNvPr>
          <p:cNvPicPr>
            <a:picLocks noChangeAspect="1"/>
          </p:cNvPicPr>
          <p:nvPr/>
        </p:nvPicPr>
        <p:blipFill>
          <a:blip r:embed="rId2"/>
          <a:stretch>
            <a:fillRect/>
          </a:stretch>
        </p:blipFill>
        <p:spPr>
          <a:xfrm>
            <a:off x="2307431" y="3733800"/>
            <a:ext cx="5443538" cy="625129"/>
          </a:xfrm>
          <a:prstGeom prst="rect">
            <a:avLst/>
          </a:prstGeom>
        </p:spPr>
      </p:pic>
    </p:spTree>
    <p:extLst>
      <p:ext uri="{BB962C8B-B14F-4D97-AF65-F5344CB8AC3E}">
        <p14:creationId xmlns:p14="http://schemas.microsoft.com/office/powerpoint/2010/main" val="75033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19</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Simple Image Features</a:t>
            </a:r>
            <a:endParaRPr lang="en-US" spc="70" dirty="0"/>
          </a:p>
        </p:txBody>
      </p:sp>
      <p:pic>
        <p:nvPicPr>
          <p:cNvPr id="6" name="Picture 5">
            <a:extLst>
              <a:ext uri="{FF2B5EF4-FFF2-40B4-BE49-F238E27FC236}">
                <a16:creationId xmlns:a16="http://schemas.microsoft.com/office/drawing/2014/main" id="{6E42B4E5-5D42-4040-A11C-C51FAE8BB8FC}"/>
              </a:ext>
            </a:extLst>
          </p:cNvPr>
          <p:cNvPicPr>
            <a:picLocks noChangeAspect="1"/>
          </p:cNvPicPr>
          <p:nvPr/>
        </p:nvPicPr>
        <p:blipFill>
          <a:blip r:embed="rId2"/>
          <a:stretch>
            <a:fillRect/>
          </a:stretch>
        </p:blipFill>
        <p:spPr>
          <a:xfrm>
            <a:off x="902458" y="1524000"/>
            <a:ext cx="8253484" cy="2730782"/>
          </a:xfrm>
          <a:prstGeom prst="rect">
            <a:avLst/>
          </a:prstGeom>
        </p:spPr>
      </p:pic>
      <p:sp>
        <p:nvSpPr>
          <p:cNvPr id="9" name="TextBox 8">
            <a:extLst>
              <a:ext uri="{FF2B5EF4-FFF2-40B4-BE49-F238E27FC236}">
                <a16:creationId xmlns:a16="http://schemas.microsoft.com/office/drawing/2014/main" id="{0167D582-F370-4F66-82CA-9FA64AD52F35}"/>
              </a:ext>
            </a:extLst>
          </p:cNvPr>
          <p:cNvSpPr txBox="1"/>
          <p:nvPr/>
        </p:nvSpPr>
        <p:spPr>
          <a:xfrm>
            <a:off x="1168754" y="4623862"/>
            <a:ext cx="7213245" cy="1200329"/>
          </a:xfrm>
          <a:prstGeom prst="rect">
            <a:avLst/>
          </a:prstGeom>
          <a:noFill/>
        </p:spPr>
        <p:txBody>
          <a:bodyPr wrap="square">
            <a:spAutoFit/>
          </a:bodyPr>
          <a:lstStyle/>
          <a:p>
            <a:pPr algn="l"/>
            <a:r>
              <a:rPr lang="en-US" sz="1800" b="0" i="0" u="none" strike="noStrike" baseline="0" dirty="0">
                <a:latin typeface="NimbusRomNo9L-Regu"/>
              </a:rPr>
              <a:t>Two frames of a video sequence and the optical flow field corresponding to the displacement from one frame to the other. Note how the movement of the tennis racket and the front leg is captured by the directions of the arrows.</a:t>
            </a:r>
            <a:endParaRPr lang="en-MY" dirty="0"/>
          </a:p>
        </p:txBody>
      </p:sp>
    </p:spTree>
    <p:extLst>
      <p:ext uri="{BB962C8B-B14F-4D97-AF65-F5344CB8AC3E}">
        <p14:creationId xmlns:p14="http://schemas.microsoft.com/office/powerpoint/2010/main" val="165312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spc="20" dirty="0"/>
              <a:t>2</a:t>
            </a:fld>
            <a:endParaRPr spc="20" dirty="0"/>
          </a:p>
        </p:txBody>
      </p:sp>
      <p:sp>
        <p:nvSpPr>
          <p:cNvPr id="2" name="object 2"/>
          <p:cNvSpPr txBox="1">
            <a:spLocks noGrp="1"/>
          </p:cNvSpPr>
          <p:nvPr>
            <p:ph type="title"/>
          </p:nvPr>
        </p:nvSpPr>
        <p:spPr>
          <a:xfrm>
            <a:off x="1168755" y="798728"/>
            <a:ext cx="7722234" cy="358140"/>
          </a:xfrm>
          <a:prstGeom prst="rect">
            <a:avLst/>
          </a:prstGeom>
          <a:ln w="51816">
            <a:solidFill>
              <a:srgbClr val="000000"/>
            </a:solidFill>
          </a:ln>
        </p:spPr>
        <p:txBody>
          <a:bodyPr vert="horz" wrap="square" lIns="0" tIns="0" rIns="0" bIns="0" rtlCol="0">
            <a:spAutoFit/>
          </a:bodyPr>
          <a:lstStyle/>
          <a:p>
            <a:pPr algn="ctr">
              <a:lnSpc>
                <a:spcPts val="2635"/>
              </a:lnSpc>
            </a:pPr>
            <a:r>
              <a:rPr spc="70" dirty="0"/>
              <a:t>Outline</a:t>
            </a:r>
          </a:p>
        </p:txBody>
      </p:sp>
      <p:sp>
        <p:nvSpPr>
          <p:cNvPr id="3" name="object 3"/>
          <p:cNvSpPr txBox="1"/>
          <p:nvPr/>
        </p:nvSpPr>
        <p:spPr>
          <a:xfrm>
            <a:off x="1130299" y="1379949"/>
            <a:ext cx="6121400" cy="4269758"/>
          </a:xfrm>
          <a:prstGeom prst="rect">
            <a:avLst/>
          </a:prstGeom>
        </p:spPr>
        <p:txBody>
          <a:bodyPr vert="horz" wrap="square" lIns="0" tIns="14604" rIns="0" bIns="0" rtlCol="0">
            <a:spAutoFit/>
          </a:bodyPr>
          <a:lstStyle/>
          <a:p>
            <a:pPr marL="381000" indent="-368935">
              <a:lnSpc>
                <a:spcPct val="100000"/>
              </a:lnSpc>
              <a:spcBef>
                <a:spcPts val="114"/>
              </a:spcBef>
              <a:buFont typeface="Cambria"/>
              <a:buChar char="♦"/>
              <a:tabLst>
                <a:tab pos="381000" algn="l"/>
                <a:tab pos="381635" algn="l"/>
              </a:tabLst>
            </a:pPr>
            <a:r>
              <a:rPr lang="en-US" sz="2050" spc="-50" dirty="0">
                <a:latin typeface="Calibri"/>
                <a:cs typeface="Calibri"/>
              </a:rPr>
              <a:t>Introduction</a:t>
            </a:r>
          </a:p>
          <a:p>
            <a:pPr marL="381000" indent="-368935">
              <a:lnSpc>
                <a:spcPct val="100000"/>
              </a:lnSpc>
              <a:spcBef>
                <a:spcPts val="114"/>
              </a:spcBef>
              <a:buFont typeface="Cambria"/>
              <a:buChar char="♦"/>
              <a:tabLst>
                <a:tab pos="381000" algn="l"/>
                <a:tab pos="381635" algn="l"/>
              </a:tabLst>
            </a:pPr>
            <a:endParaRPr lang="en-US" sz="2050" spc="-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spc="-60" dirty="0">
                <a:latin typeface="Calibri"/>
                <a:cs typeface="Calibri"/>
              </a:rPr>
              <a:t>Image Formation</a:t>
            </a:r>
          </a:p>
          <a:p>
            <a:pPr marL="381000" indent="-368935">
              <a:lnSpc>
                <a:spcPct val="100000"/>
              </a:lnSpc>
              <a:spcBef>
                <a:spcPts val="114"/>
              </a:spcBef>
              <a:buFont typeface="Cambria"/>
              <a:buChar char="♦"/>
              <a:tabLst>
                <a:tab pos="381000" algn="l"/>
                <a:tab pos="381635" algn="l"/>
              </a:tabLst>
            </a:pPr>
            <a:endParaRPr lang="en-US" sz="2050" spc="-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spc="-50" dirty="0">
                <a:latin typeface="Calibri"/>
                <a:cs typeface="Calibri"/>
              </a:rPr>
              <a:t>Simple Image Features</a:t>
            </a:r>
          </a:p>
          <a:p>
            <a:pPr marL="381000" indent="-368935">
              <a:lnSpc>
                <a:spcPct val="100000"/>
              </a:lnSpc>
              <a:spcBef>
                <a:spcPts val="114"/>
              </a:spcBef>
              <a:buFont typeface="Cambria"/>
              <a:buChar char="♦"/>
              <a:tabLst>
                <a:tab pos="381000" algn="l"/>
                <a:tab pos="381635" algn="l"/>
              </a:tabLst>
            </a:pPr>
            <a:endParaRPr lang="en-US" sz="2050" spc="-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spc="-50" dirty="0">
                <a:latin typeface="Calibri"/>
                <a:cs typeface="Calibri"/>
              </a:rPr>
              <a:t>Classifying Images</a:t>
            </a:r>
          </a:p>
          <a:p>
            <a:pPr marL="381000" indent="-368935">
              <a:lnSpc>
                <a:spcPct val="100000"/>
              </a:lnSpc>
              <a:spcBef>
                <a:spcPts val="114"/>
              </a:spcBef>
              <a:buFont typeface="Cambria"/>
              <a:buChar char="♦"/>
              <a:tabLst>
                <a:tab pos="381000" algn="l"/>
                <a:tab pos="381635" algn="l"/>
              </a:tabLst>
            </a:pPr>
            <a:endParaRPr lang="en-US" sz="2050" spc="-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spc="-50" dirty="0">
                <a:latin typeface="Calibri"/>
                <a:cs typeface="Calibri"/>
              </a:rPr>
              <a:t>Detecting Objects</a:t>
            </a:r>
          </a:p>
          <a:p>
            <a:pPr marL="381000" indent="-368935">
              <a:lnSpc>
                <a:spcPct val="100000"/>
              </a:lnSpc>
              <a:spcBef>
                <a:spcPts val="114"/>
              </a:spcBef>
              <a:buFont typeface="Cambria"/>
              <a:buChar char="♦"/>
              <a:tabLst>
                <a:tab pos="381000" algn="l"/>
                <a:tab pos="381635" algn="l"/>
              </a:tabLst>
            </a:pPr>
            <a:endParaRPr lang="en-US" sz="2050" spc="-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spc="-50" dirty="0">
                <a:latin typeface="Calibri"/>
                <a:cs typeface="Calibri"/>
              </a:rPr>
              <a:t>The 3D World</a:t>
            </a:r>
          </a:p>
          <a:p>
            <a:pPr marL="381000" indent="-368935">
              <a:lnSpc>
                <a:spcPct val="100000"/>
              </a:lnSpc>
              <a:spcBef>
                <a:spcPts val="114"/>
              </a:spcBef>
              <a:buFont typeface="Cambria"/>
              <a:buChar char="♦"/>
              <a:tabLst>
                <a:tab pos="381000" algn="l"/>
                <a:tab pos="381635" algn="l"/>
              </a:tabLst>
            </a:pPr>
            <a:endParaRPr lang="en-US" sz="2050" spc="-50" dirty="0">
              <a:latin typeface="Calibri"/>
              <a:cs typeface="Calibri"/>
            </a:endParaRPr>
          </a:p>
          <a:p>
            <a:pPr marL="381000" indent="-368935">
              <a:lnSpc>
                <a:spcPct val="100000"/>
              </a:lnSpc>
              <a:spcBef>
                <a:spcPts val="114"/>
              </a:spcBef>
              <a:buFont typeface="Cambria"/>
              <a:buChar char="♦"/>
              <a:tabLst>
                <a:tab pos="381000" algn="l"/>
                <a:tab pos="381635" algn="l"/>
              </a:tabLst>
            </a:pPr>
            <a:r>
              <a:rPr lang="en-US" sz="2050" spc="-50" dirty="0">
                <a:latin typeface="Calibri"/>
                <a:cs typeface="Calibri"/>
              </a:rPr>
              <a:t>Using Computer Vision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20</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Simple Image Features</a:t>
            </a:r>
            <a:endParaRPr lang="en-US" spc="70" dirty="0"/>
          </a:p>
        </p:txBody>
      </p:sp>
      <p:sp>
        <p:nvSpPr>
          <p:cNvPr id="7" name="TextBox 6">
            <a:extLst>
              <a:ext uri="{FF2B5EF4-FFF2-40B4-BE49-F238E27FC236}">
                <a16:creationId xmlns:a16="http://schemas.microsoft.com/office/drawing/2014/main" id="{BE725151-DD62-45ED-9710-D1E162F9AE18}"/>
              </a:ext>
            </a:extLst>
          </p:cNvPr>
          <p:cNvSpPr txBox="1"/>
          <p:nvPr/>
        </p:nvSpPr>
        <p:spPr>
          <a:xfrm>
            <a:off x="1181455" y="1295400"/>
            <a:ext cx="7467601" cy="5078313"/>
          </a:xfrm>
          <a:prstGeom prst="rect">
            <a:avLst/>
          </a:prstGeom>
          <a:noFill/>
        </p:spPr>
        <p:txBody>
          <a:bodyPr wrap="square">
            <a:spAutoFit/>
          </a:bodyPr>
          <a:lstStyle/>
          <a:p>
            <a:r>
              <a:rPr lang="en-MY" sz="1800" b="0" i="0" u="none" strike="noStrike" baseline="0" dirty="0">
                <a:solidFill>
                  <a:srgbClr val="9A009A"/>
                </a:solidFill>
                <a:latin typeface="CMSSBX10"/>
              </a:rPr>
              <a:t>Segmentation of natural images</a:t>
            </a:r>
          </a:p>
          <a:p>
            <a:endParaRPr lang="en-MY" dirty="0">
              <a:solidFill>
                <a:srgbClr val="9A009A"/>
              </a:solidFill>
              <a:latin typeface="CMSSBX10"/>
            </a:endParaRPr>
          </a:p>
          <a:p>
            <a:r>
              <a:rPr lang="en-US" sz="1800" b="0" i="0" u="none" strike="noStrike" baseline="0" dirty="0">
                <a:latin typeface="NimbusRomNo9L-Medi"/>
              </a:rPr>
              <a:t>Segmentation </a:t>
            </a:r>
            <a:r>
              <a:rPr lang="en-US" sz="1800" b="0" i="0" u="none" strike="noStrike" baseline="0" dirty="0">
                <a:latin typeface="NimbusRomNo9L-Regu"/>
              </a:rPr>
              <a:t>is the process of breaking an image into groups of similar pixels.</a:t>
            </a:r>
            <a:endParaRPr lang="en-MY" sz="1800" b="0" i="0" u="none" strike="noStrike" baseline="0" dirty="0">
              <a:solidFill>
                <a:srgbClr val="9A009A"/>
              </a:solidFill>
              <a:latin typeface="CMSSBX10"/>
            </a:endParaRPr>
          </a:p>
          <a:p>
            <a:endParaRPr lang="en-MY" dirty="0">
              <a:solidFill>
                <a:srgbClr val="9A009A"/>
              </a:solidFill>
              <a:latin typeface="CMSSBX10"/>
            </a:endParaRPr>
          </a:p>
          <a:p>
            <a:r>
              <a:rPr lang="en-MY" sz="1800" b="0" i="0" u="none" strike="noStrike" baseline="0" dirty="0">
                <a:latin typeface="NimbusRomNo9L-Regu"/>
              </a:rPr>
              <a:t>Focus: detecting the boundaries or group themselves (regions)</a:t>
            </a:r>
          </a:p>
          <a:p>
            <a:endParaRPr lang="en-MY" dirty="0">
              <a:latin typeface="NimbusRomNo9L-Regu"/>
            </a:endParaRPr>
          </a:p>
          <a:p>
            <a:r>
              <a:rPr lang="en-MY" dirty="0">
                <a:latin typeface="NimbusRomNo9L-Regu"/>
              </a:rPr>
              <a:t>Classification problem</a:t>
            </a: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boundary curve at pixel location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0" dirty="0">
                <a:latin typeface="Georgia" panose="02040502050405020303" pitchFamily="18" charset="0"/>
              </a:rPr>
              <a:t>, </a:t>
            </a:r>
            <a:r>
              <a:rPr lang="en-US" sz="1800" b="0" i="1" u="none" strike="noStrike" baseline="0" dirty="0">
                <a:latin typeface="Times New Roman" panose="02020603050405020304" pitchFamily="18" charset="0"/>
              </a:rPr>
              <a:t>y</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an orientation </a:t>
            </a:r>
            <a:r>
              <a:rPr lang="en-US" sz="1800" b="0" i="1" u="none" strike="noStrike" baseline="0" dirty="0">
                <a:latin typeface="Georgia" panose="02040502050405020303" pitchFamily="18" charset="0"/>
              </a:rPr>
              <a:t>θ</a:t>
            </a:r>
            <a:r>
              <a:rPr lang="en-US" sz="1800" b="0" i="0" u="none" strike="noStrike" baseline="0" dirty="0">
                <a:latin typeface="Times New Roman" panose="02020603050405020304" pitchFamily="18" charset="0"/>
              </a:rPr>
              <a:t>. An image neighborhood centered at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0" dirty="0">
                <a:latin typeface="Georgia" panose="02040502050405020303" pitchFamily="18" charset="0"/>
              </a:rPr>
              <a:t>, </a:t>
            </a:r>
            <a:r>
              <a:rPr lang="en-US" sz="1800" b="0" i="1" u="none" strike="noStrike" baseline="0" dirty="0">
                <a:latin typeface="Times New Roman" panose="02020603050405020304" pitchFamily="18" charset="0"/>
              </a:rPr>
              <a:t>y</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looks roughly like a disk, cut into two halves by a diameter oriented at </a:t>
            </a:r>
            <a:r>
              <a:rPr lang="en-US" sz="1800" b="0" i="1" u="none" strike="noStrike" baseline="0" dirty="0">
                <a:latin typeface="Georgia" panose="02040502050405020303" pitchFamily="18" charset="0"/>
              </a:rPr>
              <a:t>θ</a:t>
            </a:r>
            <a:r>
              <a:rPr lang="en-US" sz="1800" b="0" i="0" u="none" strike="noStrike" baseline="0" dirty="0">
                <a:latin typeface="Times New Roman" panose="02020603050405020304" pitchFamily="18" charset="0"/>
              </a:rPr>
              <a:t>. </a:t>
            </a: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compute the probability </a:t>
            </a:r>
            <a:r>
              <a:rPr lang="en-US" sz="1800" b="0" i="1" u="none" strike="noStrike" baseline="0" dirty="0">
                <a:latin typeface="Times New Roman" panose="02020603050405020304" pitchFamily="18" charset="0"/>
              </a:rPr>
              <a:t>P</a:t>
            </a:r>
            <a:r>
              <a:rPr lang="en-US" sz="1800" b="0" i="1" u="none" strike="noStrike" baseline="-25000" dirty="0">
                <a:latin typeface="Times New Roman" panose="02020603050405020304" pitchFamily="18" charset="0"/>
              </a:rPr>
              <a:t>b</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0" dirty="0">
                <a:latin typeface="Georgia" panose="02040502050405020303" pitchFamily="18" charset="0"/>
              </a:rPr>
              <a:t>, </a:t>
            </a:r>
            <a:r>
              <a:rPr lang="en-US" sz="1800" b="0" i="1" u="none" strike="noStrike" baseline="0" dirty="0">
                <a:latin typeface="Times New Roman" panose="02020603050405020304" pitchFamily="18" charset="0"/>
              </a:rPr>
              <a:t>y</a:t>
            </a:r>
            <a:r>
              <a:rPr lang="en-US" sz="1800" b="0" i="1" u="none" strike="noStrike" baseline="0" dirty="0">
                <a:latin typeface="Georgia" panose="02040502050405020303" pitchFamily="18" charset="0"/>
              </a:rPr>
              <a:t>, θ</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that there is a boundary curve at that pixel along that orientation by comparing features in the two halves. </a:t>
            </a:r>
          </a:p>
          <a:p>
            <a:pPr marL="285750" indent="-285750">
              <a:buFont typeface="Arial" panose="020B0604020202020204" pitchFamily="34" charset="0"/>
              <a:buChar char="•"/>
            </a:pPr>
            <a:r>
              <a:rPr lang="en-MY" sz="1800" b="0" i="0" u="none" strike="noStrike" baseline="0" dirty="0">
                <a:latin typeface="NimbusRomNo9L-Regu"/>
              </a:rPr>
              <a:t>to train a machine </a:t>
            </a:r>
            <a:r>
              <a:rPr lang="en-US" sz="1800" b="0" i="0" u="none" strike="noStrike" baseline="0" dirty="0">
                <a:latin typeface="NimbusRomNo9L-Regu"/>
              </a:rPr>
              <a:t>learning classifier using a data set of natural images in which humans have marked the ground truth boundaries</a:t>
            </a:r>
          </a:p>
          <a:p>
            <a:pPr marL="285750" indent="-285750">
              <a:buFont typeface="Arial" panose="020B0604020202020204" pitchFamily="34" charset="0"/>
              <a:buChar char="•"/>
            </a:pPr>
            <a:r>
              <a:rPr lang="en-US" sz="1800" b="0" i="0" u="none" strike="noStrike" baseline="0" dirty="0">
                <a:latin typeface="NimbusRomNo9L-Regu"/>
              </a:rPr>
              <a:t>the goal of the classifier is to mark exactly those boundaries marked by </a:t>
            </a:r>
            <a:r>
              <a:rPr lang="en-MY" sz="1800" b="0" i="0" u="none" strike="noStrike" baseline="0" dirty="0">
                <a:latin typeface="NimbusRomNo9L-Regu"/>
              </a:rPr>
              <a:t>humans and no other</a:t>
            </a:r>
            <a:endParaRPr lang="en-US" sz="1800" b="0" i="0" u="none" strike="noStrike" baseline="0" dirty="0">
              <a:latin typeface="Times New Roman" panose="02020603050405020304" pitchFamily="18" charset="0"/>
            </a:endParaRPr>
          </a:p>
          <a:p>
            <a:endParaRPr lang="en-MY" dirty="0"/>
          </a:p>
          <a:p>
            <a:r>
              <a:rPr lang="en-US" sz="1800" b="0" i="0" u="none" strike="noStrike" baseline="0" dirty="0">
                <a:latin typeface="NimbusRomNo9L-Regu"/>
              </a:rPr>
              <a:t>alternative approach is based on trying to “cluster” the pixels</a:t>
            </a:r>
            <a:endParaRPr lang="en-MY" dirty="0"/>
          </a:p>
        </p:txBody>
      </p:sp>
    </p:spTree>
    <p:extLst>
      <p:ext uri="{BB962C8B-B14F-4D97-AF65-F5344CB8AC3E}">
        <p14:creationId xmlns:p14="http://schemas.microsoft.com/office/powerpoint/2010/main" val="1421905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21</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Simple Image Features</a:t>
            </a:r>
            <a:endParaRPr lang="en-US" spc="70" dirty="0"/>
          </a:p>
        </p:txBody>
      </p:sp>
      <p:pic>
        <p:nvPicPr>
          <p:cNvPr id="4" name="Picture 3">
            <a:extLst>
              <a:ext uri="{FF2B5EF4-FFF2-40B4-BE49-F238E27FC236}">
                <a16:creationId xmlns:a16="http://schemas.microsoft.com/office/drawing/2014/main" id="{10F05EF1-3B8D-4B7B-8FFB-B5A0E5F2DC5E}"/>
              </a:ext>
            </a:extLst>
          </p:cNvPr>
          <p:cNvPicPr>
            <a:picLocks noChangeAspect="1"/>
          </p:cNvPicPr>
          <p:nvPr/>
        </p:nvPicPr>
        <p:blipFill>
          <a:blip r:embed="rId2"/>
          <a:stretch>
            <a:fillRect/>
          </a:stretch>
        </p:blipFill>
        <p:spPr>
          <a:xfrm>
            <a:off x="884399" y="1600200"/>
            <a:ext cx="8006590" cy="3278588"/>
          </a:xfrm>
          <a:prstGeom prst="rect">
            <a:avLst/>
          </a:prstGeom>
        </p:spPr>
      </p:pic>
      <p:sp>
        <p:nvSpPr>
          <p:cNvPr id="8" name="TextBox 7">
            <a:extLst>
              <a:ext uri="{FF2B5EF4-FFF2-40B4-BE49-F238E27FC236}">
                <a16:creationId xmlns:a16="http://schemas.microsoft.com/office/drawing/2014/main" id="{7B437B39-F0F4-4E98-836E-A18A8B68C4A8}"/>
              </a:ext>
            </a:extLst>
          </p:cNvPr>
          <p:cNvSpPr txBox="1"/>
          <p:nvPr/>
        </p:nvSpPr>
        <p:spPr>
          <a:xfrm>
            <a:off x="1025905" y="5029200"/>
            <a:ext cx="7723578" cy="1754326"/>
          </a:xfrm>
          <a:prstGeom prst="rect">
            <a:avLst/>
          </a:prstGeom>
          <a:noFill/>
        </p:spPr>
        <p:txBody>
          <a:bodyPr wrap="square">
            <a:spAutoFit/>
          </a:bodyPr>
          <a:lstStyle/>
          <a:p>
            <a:pPr marL="342900" marR="980" indent="-342900" algn="just">
              <a:buAutoNum type="alphaLcParenBoth"/>
            </a:pPr>
            <a:r>
              <a:rPr lang="en-US" sz="1800" b="0" i="0" u="none" strike="noStrike" baseline="0" dirty="0">
                <a:solidFill>
                  <a:srgbClr val="000000"/>
                </a:solidFill>
                <a:latin typeface="Times New Roman" panose="02020603050405020304" pitchFamily="18" charset="0"/>
              </a:rPr>
              <a:t>Original image. </a:t>
            </a:r>
          </a:p>
          <a:p>
            <a:pPr marL="342900" marR="980" indent="-342900" algn="just">
              <a:buAutoNum type="alphaLcParenBoth"/>
            </a:pPr>
            <a:r>
              <a:rPr lang="en-US" sz="1800" b="0" i="0" u="none" strike="noStrike" baseline="0" dirty="0">
                <a:solidFill>
                  <a:srgbClr val="000000"/>
                </a:solidFill>
                <a:latin typeface="Times New Roman" panose="02020603050405020304" pitchFamily="18" charset="0"/>
              </a:rPr>
              <a:t>Boundary contours, where the higher the </a:t>
            </a:r>
            <a:r>
              <a:rPr lang="en-US" sz="1800" b="0" i="1" u="none" strike="noStrike" baseline="0" dirty="0">
                <a:solidFill>
                  <a:srgbClr val="000000"/>
                </a:solidFill>
                <a:latin typeface="Times New Roman" panose="02020603050405020304" pitchFamily="18" charset="0"/>
              </a:rPr>
              <a:t>P</a:t>
            </a:r>
            <a:r>
              <a:rPr lang="en-US" sz="1800" b="0" i="1" u="none" strike="noStrike" baseline="-25000" dirty="0">
                <a:solidFill>
                  <a:srgbClr val="000000"/>
                </a:solidFill>
                <a:latin typeface="Times New Roman" panose="02020603050405020304" pitchFamily="18" charset="0"/>
              </a:rPr>
              <a:t>b</a:t>
            </a:r>
            <a:r>
              <a:rPr lang="en-US" sz="1800" b="0" i="1"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value, the darker the contour. </a:t>
            </a:r>
          </a:p>
          <a:p>
            <a:pPr marL="342900" marR="980" indent="-342900" algn="just">
              <a:buAutoNum type="alphaLcParenBoth"/>
            </a:pPr>
            <a:r>
              <a:rPr lang="en-US" sz="1800" b="0" i="0" u="none" strike="noStrike" baseline="0" dirty="0">
                <a:solidFill>
                  <a:srgbClr val="000000"/>
                </a:solidFill>
                <a:latin typeface="Times New Roman" panose="02020603050405020304" pitchFamily="18" charset="0"/>
              </a:rPr>
              <a:t>Segmentation into regions, corresponding to a fine partition of the image. Regions are rendered in their mean colors. </a:t>
            </a:r>
          </a:p>
          <a:p>
            <a:pPr marL="342900" marR="980" indent="-342900" algn="just">
              <a:buAutoNum type="alphaLcParenBoth"/>
            </a:pPr>
            <a:r>
              <a:rPr lang="en-US" sz="1800" b="0" i="0" u="none" strike="noStrike" baseline="0" dirty="0">
                <a:solidFill>
                  <a:srgbClr val="000000"/>
                </a:solidFill>
                <a:latin typeface="Times New Roman" panose="02020603050405020304" pitchFamily="18" charset="0"/>
              </a:rPr>
              <a:t>Segmentation into regions, corre</a:t>
            </a:r>
            <a:r>
              <a:rPr lang="en-US" sz="1800" b="0" i="0" u="none" strike="noStrike" baseline="0" dirty="0">
                <a:latin typeface="Times New Roman" panose="02020603050405020304" pitchFamily="18" charset="0"/>
              </a:rPr>
              <a:t>sponding to a coarser partition of the image, resulting in fewer regions.</a:t>
            </a:r>
          </a:p>
        </p:txBody>
      </p:sp>
    </p:spTree>
    <p:extLst>
      <p:ext uri="{BB962C8B-B14F-4D97-AF65-F5344CB8AC3E}">
        <p14:creationId xmlns:p14="http://schemas.microsoft.com/office/powerpoint/2010/main" val="2165192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22</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Classifying Images</a:t>
            </a:r>
            <a:endParaRPr lang="en-US" spc="70" dirty="0"/>
          </a:p>
        </p:txBody>
      </p:sp>
      <p:sp>
        <p:nvSpPr>
          <p:cNvPr id="7" name="TextBox 6">
            <a:extLst>
              <a:ext uri="{FF2B5EF4-FFF2-40B4-BE49-F238E27FC236}">
                <a16:creationId xmlns:a16="http://schemas.microsoft.com/office/drawing/2014/main" id="{BE725151-DD62-45ED-9710-D1E162F9AE18}"/>
              </a:ext>
            </a:extLst>
          </p:cNvPr>
          <p:cNvSpPr txBox="1"/>
          <p:nvPr/>
        </p:nvSpPr>
        <p:spPr>
          <a:xfrm>
            <a:off x="1181455" y="1295400"/>
            <a:ext cx="7467601" cy="4801314"/>
          </a:xfrm>
          <a:prstGeom prst="rect">
            <a:avLst/>
          </a:prstGeom>
          <a:noFill/>
        </p:spPr>
        <p:txBody>
          <a:bodyPr wrap="square">
            <a:spAutoFit/>
          </a:bodyPr>
          <a:lstStyle/>
          <a:p>
            <a:pPr algn="l"/>
            <a:r>
              <a:rPr lang="en-US" sz="1800" b="0" i="0" u="none" strike="noStrike" baseline="0" dirty="0">
                <a:latin typeface="NimbusRomNo9L-Regu"/>
              </a:rPr>
              <a:t>Modern systems classify images using </a:t>
            </a:r>
            <a:r>
              <a:rPr lang="en-US" sz="1800" b="0" i="0" u="none" strike="noStrike" baseline="0" dirty="0">
                <a:latin typeface="NimbusRomNo9L-Medi"/>
              </a:rPr>
              <a:t>appearance </a:t>
            </a:r>
            <a:r>
              <a:rPr lang="en-US" sz="1800" b="0" i="0" u="none" strike="noStrike" baseline="0" dirty="0">
                <a:latin typeface="NimbusRomNo9L-Regu"/>
              </a:rPr>
              <a:t>(i.e., color and texture, as opposed </a:t>
            </a:r>
            <a:r>
              <a:rPr lang="en-MY" sz="1800" b="0" i="0" u="none" strike="noStrike" baseline="0" dirty="0">
                <a:latin typeface="NimbusRomNo9L-Regu"/>
              </a:rPr>
              <a:t>to geometry)</a:t>
            </a:r>
          </a:p>
          <a:p>
            <a:pPr algn="l"/>
            <a:endParaRPr lang="en-MY" sz="1800" b="0" i="0" u="none" strike="noStrike" baseline="0" dirty="0">
              <a:latin typeface="NimbusRomNo9L-Regu"/>
            </a:endParaRPr>
          </a:p>
          <a:p>
            <a:pPr algn="l"/>
            <a:r>
              <a:rPr lang="en-MY" sz="1800" b="0" i="0" u="none" strike="noStrike" baseline="0" dirty="0">
                <a:latin typeface="NimbusRomNo9L-Regu"/>
              </a:rPr>
              <a:t>There are two difficulties</a:t>
            </a:r>
          </a:p>
          <a:p>
            <a:pPr algn="l"/>
            <a:endParaRPr lang="en-MY" sz="1800"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different instances of the same class could look different—some cats (black and orange)</a:t>
            </a:r>
          </a:p>
          <a:p>
            <a:pPr marL="285750" indent="-285750" algn="l">
              <a:buFont typeface="Arial" panose="020B0604020202020204" pitchFamily="34" charset="0"/>
              <a:buChar char="•"/>
            </a:pPr>
            <a:endParaRPr lang="en-MY" sz="1800" b="0" i="0" u="none" strike="noStrike" baseline="0" dirty="0">
              <a:latin typeface="NimbusRomNo9L-Regu"/>
            </a:endParaRPr>
          </a:p>
          <a:p>
            <a:pPr marL="285750" indent="-285750" algn="l">
              <a:buFont typeface="Arial" panose="020B0604020202020204" pitchFamily="34" charset="0"/>
              <a:buChar char="•"/>
            </a:pPr>
            <a:r>
              <a:rPr lang="en-MY" dirty="0">
                <a:latin typeface="NimbusRomNo9L-Regu"/>
              </a:rPr>
              <a:t>Look </a:t>
            </a:r>
            <a:r>
              <a:rPr lang="en-US" dirty="0">
                <a:latin typeface="NimbusRomNo9L-Regu"/>
              </a:rPr>
              <a:t>different </a:t>
            </a:r>
            <a:r>
              <a:rPr lang="en-US" sz="1800" b="0" i="0" u="none" strike="noStrike" baseline="0" dirty="0">
                <a:latin typeface="NimbusRomNo9L-Regu"/>
              </a:rPr>
              <a:t>at different times depending on several effects</a:t>
            </a:r>
          </a:p>
          <a:p>
            <a:pPr marL="742950" lvl="1" indent="-285750">
              <a:buFont typeface="Arial" panose="020B0604020202020204" pitchFamily="34" charset="0"/>
              <a:buChar char="•"/>
            </a:pPr>
            <a:r>
              <a:rPr lang="en-US" dirty="0">
                <a:latin typeface="NimbusRomNo9L-Regu"/>
              </a:rPr>
              <a:t>Lighting</a:t>
            </a:r>
          </a:p>
          <a:p>
            <a:pPr marL="742950" lvl="1" indent="-285750">
              <a:buFont typeface="Arial" panose="020B0604020202020204" pitchFamily="34" charset="0"/>
              <a:buChar char="•"/>
            </a:pPr>
            <a:r>
              <a:rPr lang="en-US" dirty="0">
                <a:latin typeface="NimbusRomNo9L-Regu"/>
              </a:rPr>
              <a:t>Foreshortening</a:t>
            </a:r>
          </a:p>
          <a:p>
            <a:pPr marL="742950" lvl="1" indent="-285750">
              <a:buFont typeface="Arial" panose="020B0604020202020204" pitchFamily="34" charset="0"/>
              <a:buChar char="•"/>
            </a:pPr>
            <a:r>
              <a:rPr lang="en-US" dirty="0">
                <a:latin typeface="NimbusRomNo9L-Regu"/>
              </a:rPr>
              <a:t>Aspect</a:t>
            </a:r>
          </a:p>
          <a:p>
            <a:pPr marL="742950" lvl="1" indent="-285750">
              <a:buFont typeface="Arial" panose="020B0604020202020204" pitchFamily="34" charset="0"/>
              <a:buChar char="•"/>
            </a:pPr>
            <a:r>
              <a:rPr lang="en-US" dirty="0">
                <a:latin typeface="NimbusRomNo9L-Regu"/>
              </a:rPr>
              <a:t>Occlusion</a:t>
            </a:r>
          </a:p>
          <a:p>
            <a:pPr marL="742950" lvl="1" indent="-285750">
              <a:buFont typeface="Arial" panose="020B0604020202020204" pitchFamily="34" charset="0"/>
              <a:buChar char="•"/>
            </a:pPr>
            <a:r>
              <a:rPr lang="en-US" dirty="0">
                <a:latin typeface="NimbusRomNo9L-Regu"/>
              </a:rPr>
              <a:t>Deformation</a:t>
            </a:r>
          </a:p>
          <a:p>
            <a:pPr marL="742950" lvl="1" indent="-285750">
              <a:buFont typeface="Arial" panose="020B0604020202020204" pitchFamily="34" charset="0"/>
              <a:buChar char="•"/>
            </a:pPr>
            <a:endParaRPr lang="en-MY" dirty="0">
              <a:latin typeface="CMSSBX10"/>
            </a:endParaRPr>
          </a:p>
          <a:p>
            <a:pPr algn="l"/>
            <a:r>
              <a:rPr lang="en-US" sz="1800" b="0" i="0" u="none" strike="noStrike" baseline="0" dirty="0">
                <a:latin typeface="NimbusRomNo9L-Regu"/>
              </a:rPr>
              <a:t>Deal with these problems by learning representations and classifiers from</a:t>
            </a:r>
          </a:p>
          <a:p>
            <a:pPr algn="l"/>
            <a:r>
              <a:rPr lang="en-US" sz="1800" b="0" i="0" u="none" strike="noStrike" baseline="0" dirty="0">
                <a:latin typeface="NimbusRomNo9L-Regu"/>
              </a:rPr>
              <a:t>very large quantities of training data using a convolutional neural network.</a:t>
            </a:r>
            <a:endParaRPr lang="en-US" dirty="0">
              <a:latin typeface="NimbusRomNo9L-Regu"/>
            </a:endParaRPr>
          </a:p>
        </p:txBody>
      </p:sp>
    </p:spTree>
    <p:extLst>
      <p:ext uri="{BB962C8B-B14F-4D97-AF65-F5344CB8AC3E}">
        <p14:creationId xmlns:p14="http://schemas.microsoft.com/office/powerpoint/2010/main" val="405736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23</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Classifying Images</a:t>
            </a:r>
            <a:endParaRPr lang="en-US" spc="70" dirty="0"/>
          </a:p>
        </p:txBody>
      </p:sp>
      <p:sp>
        <p:nvSpPr>
          <p:cNvPr id="7" name="TextBox 6">
            <a:extLst>
              <a:ext uri="{FF2B5EF4-FFF2-40B4-BE49-F238E27FC236}">
                <a16:creationId xmlns:a16="http://schemas.microsoft.com/office/drawing/2014/main" id="{BE725151-DD62-45ED-9710-D1E162F9AE18}"/>
              </a:ext>
            </a:extLst>
          </p:cNvPr>
          <p:cNvSpPr txBox="1"/>
          <p:nvPr/>
        </p:nvSpPr>
        <p:spPr>
          <a:xfrm>
            <a:off x="1181455" y="1295400"/>
            <a:ext cx="7810145" cy="5078313"/>
          </a:xfrm>
          <a:prstGeom prst="rect">
            <a:avLst/>
          </a:prstGeom>
          <a:noFill/>
        </p:spPr>
        <p:txBody>
          <a:bodyPr wrap="square">
            <a:spAutoFit/>
          </a:bodyPr>
          <a:lstStyle/>
          <a:p>
            <a:pPr algn="l"/>
            <a:r>
              <a:rPr lang="en-US" sz="1800" b="0" i="0" u="none" strike="noStrike" baseline="0" dirty="0">
                <a:solidFill>
                  <a:srgbClr val="9A009A"/>
                </a:solidFill>
                <a:latin typeface="CMSSBX10"/>
              </a:rPr>
              <a:t>Image classification with convolutional neural networks (CNN)</a:t>
            </a:r>
          </a:p>
          <a:p>
            <a:pPr algn="l"/>
            <a:r>
              <a:rPr lang="en-MY" sz="1800" b="0" i="0" u="none" strike="noStrike" baseline="0" dirty="0">
                <a:latin typeface="NimbusRomNo9L-Regu"/>
              </a:rPr>
              <a:t>With </a:t>
            </a:r>
            <a:r>
              <a:rPr lang="en-US" sz="1800" b="0" i="0" u="none" strike="noStrike" baseline="0" dirty="0">
                <a:latin typeface="NimbusRomNo9L-Regu"/>
              </a:rPr>
              <a:t>enough training data and enough training ingenuity, CNNs produce very successful classification </a:t>
            </a:r>
            <a:r>
              <a:rPr lang="en-MY" sz="1800" b="0" i="0" u="none" strike="noStrike" baseline="0" dirty="0">
                <a:latin typeface="NimbusRomNo9L-Regu"/>
              </a:rPr>
              <a:t>systems</a:t>
            </a:r>
          </a:p>
          <a:p>
            <a:pPr algn="l"/>
            <a:endParaRPr lang="en-MY" sz="1800" b="0" i="0" u="none" strike="noStrike" baseline="0" dirty="0">
              <a:latin typeface="NimbusRomNo9L-Regu"/>
            </a:endParaRPr>
          </a:p>
          <a:p>
            <a:pPr algn="l"/>
            <a:r>
              <a:rPr lang="en-MY" sz="1800" b="0" i="0" u="none" strike="noStrike" baseline="0" dirty="0">
                <a:latin typeface="NimbusRomNo9L-Regu"/>
              </a:rPr>
              <a:t>Images can </a:t>
            </a:r>
            <a:r>
              <a:rPr lang="en-MY" dirty="0">
                <a:latin typeface="NimbusRomNo9L-Regu"/>
              </a:rPr>
              <a:t>have small alterations without changing the identity</a:t>
            </a:r>
            <a:endParaRPr lang="en-MY" sz="1800" b="0" i="0" u="none" strike="noStrike" baseline="0" dirty="0">
              <a:latin typeface="NimbusRomNo9L-Regu"/>
            </a:endParaRPr>
          </a:p>
          <a:p>
            <a:pPr algn="l"/>
            <a:endParaRPr lang="en-MY" sz="1800" b="0" i="0" u="none" strike="noStrike" baseline="0" dirty="0">
              <a:latin typeface="NimbusRomNo9L-Regu"/>
            </a:endParaRPr>
          </a:p>
          <a:p>
            <a:pPr algn="l"/>
            <a:r>
              <a:rPr lang="en-US" sz="1800" b="0" i="0" u="none" strike="noStrike" baseline="0" dirty="0">
                <a:latin typeface="NimbusRomNo9L-Regu"/>
              </a:rPr>
              <a:t>local patterns can be quite informative.</a:t>
            </a:r>
          </a:p>
          <a:p>
            <a:pPr algn="l"/>
            <a:endParaRPr lang="en-US" sz="1800" b="0" i="0" u="none" strike="noStrike" baseline="0" dirty="0">
              <a:latin typeface="NimbusRomNo9L-Regu"/>
            </a:endParaRPr>
          </a:p>
          <a:p>
            <a:pPr algn="l"/>
            <a:r>
              <a:rPr lang="en-US" sz="1800" b="0" i="0" u="none" strike="noStrike" baseline="0" dirty="0">
                <a:latin typeface="NimbusRomNo9L-Regu"/>
              </a:rPr>
              <a:t>spatial relations between local patterns are informative</a:t>
            </a:r>
          </a:p>
          <a:p>
            <a:pPr algn="l"/>
            <a:endParaRPr lang="en-US" dirty="0">
              <a:latin typeface="NimbusRomNo9L-Regu"/>
            </a:endParaRPr>
          </a:p>
          <a:p>
            <a:pPr algn="l"/>
            <a:r>
              <a:rPr lang="en-MY" sz="1800" b="1" i="0" u="none" strike="noStrike" baseline="0" dirty="0">
                <a:latin typeface="NimbusRomNo9L-Regu"/>
              </a:rPr>
              <a:t>Convolution </a:t>
            </a:r>
            <a:r>
              <a:rPr lang="en-US" sz="1800" b="1" i="0" u="none" strike="noStrike" baseline="0" dirty="0">
                <a:latin typeface="NimbusRomNo9L-Regu"/>
              </a:rPr>
              <a:t>followed by a </a:t>
            </a:r>
            <a:r>
              <a:rPr lang="en-US" sz="1800" b="1" i="0" u="none" strike="noStrike" baseline="0" dirty="0" err="1">
                <a:latin typeface="NimbusRomNo9L-Regu"/>
              </a:rPr>
              <a:t>ReLU</a:t>
            </a:r>
            <a:r>
              <a:rPr lang="en-US" sz="1800" b="1" i="0" u="none" strike="noStrike" baseline="0" dirty="0">
                <a:latin typeface="NimbusRomNo9L-Regu"/>
              </a:rPr>
              <a:t> activation function</a:t>
            </a:r>
            <a:r>
              <a:rPr lang="en-US" sz="1800" b="0" i="0" u="none" strike="noStrike" baseline="0" dirty="0">
                <a:latin typeface="NimbusRomNo9L-Regu"/>
              </a:rPr>
              <a:t>—as a local pattern detector</a:t>
            </a:r>
          </a:p>
          <a:p>
            <a:pPr marL="285750" indent="-285750" algn="l">
              <a:buFont typeface="Arial" panose="020B0604020202020204" pitchFamily="34" charset="0"/>
              <a:buChar char="•"/>
            </a:pPr>
            <a:r>
              <a:rPr lang="en-US" sz="1800" b="0" i="0" u="none" strike="noStrike" baseline="0" dirty="0">
                <a:latin typeface="NimbusRomNo9L-Regu"/>
              </a:rPr>
              <a:t>convolution measures how much each local window of the image looks like the kernel </a:t>
            </a:r>
            <a:r>
              <a:rPr lang="en-MY" sz="1800" b="0" i="0" u="none" strike="noStrike" baseline="0" dirty="0">
                <a:latin typeface="NimbusRomNo9L-Regu"/>
              </a:rPr>
              <a:t>pattern</a:t>
            </a:r>
          </a:p>
          <a:p>
            <a:pPr marL="285750" indent="-285750" algn="l">
              <a:buFont typeface="Arial" panose="020B0604020202020204" pitchFamily="34" charset="0"/>
              <a:buChar char="•"/>
            </a:pPr>
            <a:r>
              <a:rPr lang="en-US" sz="1800" b="0" i="0" u="none" strike="noStrike" baseline="0" dirty="0" err="1">
                <a:latin typeface="NimbusRomNo9L-Regu"/>
              </a:rPr>
              <a:t>ReLU</a:t>
            </a:r>
            <a:r>
              <a:rPr lang="en-US" sz="1800" b="0" i="0" u="none" strike="noStrike" baseline="0" dirty="0">
                <a:latin typeface="NimbusRomNo9L-Regu"/>
              </a:rPr>
              <a:t> sets low-scoring windows to zero, and emphasizes high-scoring window</a:t>
            </a:r>
            <a:endParaRPr lang="en-MY" dirty="0">
              <a:latin typeface="NimbusRomNo9L-Regu"/>
            </a:endParaRPr>
          </a:p>
          <a:p>
            <a:pPr marL="285750" indent="-285750" algn="l">
              <a:buFont typeface="Arial" panose="020B0604020202020204" pitchFamily="34" charset="0"/>
              <a:buChar char="•"/>
            </a:pPr>
            <a:endParaRPr lang="en-MY" dirty="0">
              <a:latin typeface="NimbusRomNo9L-Regu"/>
            </a:endParaRPr>
          </a:p>
          <a:p>
            <a:pPr algn="l"/>
            <a:r>
              <a:rPr lang="en-US" sz="1800" b="0" i="0" u="none" strike="noStrike" baseline="0" dirty="0">
                <a:latin typeface="NimbusRomNo9L-Regu"/>
              </a:rPr>
              <a:t>convolution with multiple kernels finds multiple patterns</a:t>
            </a:r>
          </a:p>
          <a:p>
            <a:pPr algn="l"/>
            <a:r>
              <a:rPr lang="en-US" sz="1800" b="0" i="0" u="none" strike="noStrike" baseline="0" dirty="0">
                <a:latin typeface="NimbusRomNo9L-Regu"/>
              </a:rPr>
              <a:t>composite patterns can be detected by applying another layer to the output of the first layer.</a:t>
            </a:r>
            <a:endParaRPr lang="en-US" dirty="0">
              <a:latin typeface="NimbusRomNo9L-Regu"/>
            </a:endParaRPr>
          </a:p>
        </p:txBody>
      </p:sp>
    </p:spTree>
    <p:extLst>
      <p:ext uri="{BB962C8B-B14F-4D97-AF65-F5344CB8AC3E}">
        <p14:creationId xmlns:p14="http://schemas.microsoft.com/office/powerpoint/2010/main" val="1436510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24</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Classifying Images</a:t>
            </a:r>
            <a:endParaRPr lang="en-US" spc="70" dirty="0"/>
          </a:p>
        </p:txBody>
      </p:sp>
      <p:sp>
        <p:nvSpPr>
          <p:cNvPr id="7" name="TextBox 6">
            <a:extLst>
              <a:ext uri="{FF2B5EF4-FFF2-40B4-BE49-F238E27FC236}">
                <a16:creationId xmlns:a16="http://schemas.microsoft.com/office/drawing/2014/main" id="{BE725151-DD62-45ED-9710-D1E162F9AE18}"/>
              </a:ext>
            </a:extLst>
          </p:cNvPr>
          <p:cNvSpPr txBox="1"/>
          <p:nvPr/>
        </p:nvSpPr>
        <p:spPr>
          <a:xfrm>
            <a:off x="1181455" y="1295400"/>
            <a:ext cx="7810145" cy="3416320"/>
          </a:xfrm>
          <a:prstGeom prst="rect">
            <a:avLst/>
          </a:prstGeom>
          <a:noFill/>
        </p:spPr>
        <p:txBody>
          <a:bodyPr wrap="square">
            <a:spAutoFit/>
          </a:bodyPr>
          <a:lstStyle/>
          <a:p>
            <a:pPr algn="l"/>
            <a:r>
              <a:rPr lang="en-US" sz="1800" b="1" i="0" u="none" strike="noStrike" baseline="0" dirty="0">
                <a:solidFill>
                  <a:srgbClr val="000000"/>
                </a:solidFill>
                <a:latin typeface="NimbusRomNo9L-Medi"/>
              </a:rPr>
              <a:t>Data set augmentation</a:t>
            </a:r>
            <a:r>
              <a:rPr lang="en-US" dirty="0">
                <a:solidFill>
                  <a:srgbClr val="000000"/>
                </a:solidFill>
                <a:latin typeface="NimbusRomNo9L-Regu"/>
              </a:rPr>
              <a:t>:</a:t>
            </a:r>
            <a:r>
              <a:rPr lang="en-US" sz="1800" b="0" i="0" u="none" strike="noStrike" baseline="0" dirty="0">
                <a:solidFill>
                  <a:srgbClr val="000000"/>
                </a:solidFill>
                <a:latin typeface="NimbusRomNo9L-Regu"/>
              </a:rPr>
              <a:t> training examples are copied and modified slightly</a:t>
            </a:r>
            <a:r>
              <a:rPr lang="en-MY" dirty="0">
                <a:solidFill>
                  <a:srgbClr val="000000"/>
                </a:solidFill>
                <a:latin typeface="NimbusRomNo9L-Regu"/>
              </a:rPr>
              <a:t> </a:t>
            </a:r>
            <a:r>
              <a:rPr lang="en-MY" sz="1800" b="0" i="0" u="none" strike="noStrike" baseline="0" dirty="0">
                <a:latin typeface="NimbusRomNo9L-Regu"/>
              </a:rPr>
              <a:t>Images can </a:t>
            </a:r>
            <a:r>
              <a:rPr lang="en-MY" dirty="0">
                <a:latin typeface="NimbusRomNo9L-Regu"/>
              </a:rPr>
              <a:t>have small alterations without changing the identity</a:t>
            </a:r>
          </a:p>
          <a:p>
            <a:pPr algn="l"/>
            <a:endParaRPr lang="en-MY" sz="1800" b="0" i="0" u="none" strike="noStrike" baseline="0" dirty="0">
              <a:latin typeface="NimbusRomNo9L-Regu"/>
            </a:endParaRPr>
          </a:p>
          <a:p>
            <a:pPr marL="285750" indent="-285750" algn="l">
              <a:buFont typeface="Arial" panose="020B0604020202020204" pitchFamily="34" charset="0"/>
              <a:buChar char="•"/>
            </a:pPr>
            <a:r>
              <a:rPr lang="en-MY" sz="1800" b="0" i="0" u="none" strike="noStrike" baseline="0" dirty="0">
                <a:latin typeface="NimbusRomNo9L-Regu"/>
              </a:rPr>
              <a:t>randomly shift, rotate,</a:t>
            </a:r>
            <a:r>
              <a:rPr lang="en-US" sz="1800" b="0" i="0" u="none" strike="noStrike" baseline="0" dirty="0">
                <a:latin typeface="NimbusRomNo9L-Regu"/>
              </a:rPr>
              <a:t>or stretch an image by a small amount, or randomly shift the hue of the pixels by a small </a:t>
            </a:r>
            <a:r>
              <a:rPr lang="en-MY" sz="1800" b="0" i="0" u="none" strike="noStrike" baseline="0" dirty="0">
                <a:latin typeface="NimbusRomNo9L-Regu"/>
              </a:rPr>
              <a:t>amount</a:t>
            </a:r>
            <a:r>
              <a:rPr lang="en-MY" dirty="0">
                <a:latin typeface="NimbusRomNo9L-Regu"/>
              </a:rPr>
              <a:t> </a:t>
            </a:r>
            <a:r>
              <a:rPr lang="en-US" sz="1800" b="0" i="0" u="none" strike="noStrike" baseline="0" dirty="0">
                <a:latin typeface="NimbusRomNo9L-Regu"/>
              </a:rPr>
              <a:t>local patterns</a:t>
            </a:r>
          </a:p>
          <a:p>
            <a:pPr marL="285750" indent="-285750" algn="l">
              <a:buFont typeface="Arial" panose="020B0604020202020204" pitchFamily="34" charset="0"/>
              <a:buChar char="•"/>
            </a:pPr>
            <a:endParaRPr lang="en-US"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CNN-based classifiers are good at ignoring patterns that aren’t discriminative</a:t>
            </a:r>
          </a:p>
          <a:p>
            <a:pPr marL="285750" indent="-285750" algn="l">
              <a:buFont typeface="Arial" panose="020B0604020202020204" pitchFamily="34" charset="0"/>
              <a:buChar char="•"/>
            </a:pPr>
            <a:endParaRPr lang="en-US" dirty="0">
              <a:latin typeface="NimbusRomNo9L-Regu"/>
            </a:endParaRPr>
          </a:p>
          <a:p>
            <a:pPr marL="285750" indent="-285750" algn="l">
              <a:buFont typeface="Arial" panose="020B0604020202020204" pitchFamily="34" charset="0"/>
              <a:buChar char="•"/>
            </a:pPr>
            <a:r>
              <a:rPr lang="en-US" sz="1800" b="1" i="0" u="none" strike="noStrike" baseline="0" dirty="0">
                <a:solidFill>
                  <a:srgbClr val="000000"/>
                </a:solidFill>
                <a:latin typeface="NimbusRomNo9L-Regu"/>
              </a:rPr>
              <a:t>Context:</a:t>
            </a:r>
            <a:r>
              <a:rPr lang="en-US" sz="1800" b="0" i="0" u="none" strike="noStrike" baseline="0" dirty="0">
                <a:solidFill>
                  <a:srgbClr val="000000"/>
                </a:solidFill>
                <a:latin typeface="NimbusRomNo9L-Regu"/>
              </a:rPr>
              <a:t> patterns that lie off the object might be discriminative</a:t>
            </a:r>
          </a:p>
          <a:p>
            <a:pPr marL="285750" indent="-285750" algn="l">
              <a:buFont typeface="Arial" panose="020B0604020202020204" pitchFamily="34" charset="0"/>
              <a:buChar char="•"/>
            </a:pPr>
            <a:endParaRPr lang="en-US" sz="1800" b="0" i="0" u="none" strike="noStrike" baseline="0" dirty="0">
              <a:solidFill>
                <a:srgbClr val="000000"/>
              </a:solidFill>
              <a:latin typeface="NimbusRomNo9L-Regu"/>
            </a:endParaRPr>
          </a:p>
          <a:p>
            <a:pPr marL="742950" lvl="1" indent="-285750">
              <a:buFont typeface="Arial" panose="020B0604020202020204" pitchFamily="34" charset="0"/>
              <a:buChar char="•"/>
            </a:pPr>
            <a:r>
              <a:rPr lang="en-US" b="0" i="0" u="none" strike="noStrike" baseline="0" dirty="0">
                <a:solidFill>
                  <a:srgbClr val="000000"/>
                </a:solidFill>
                <a:latin typeface="NimbusRomNo9L-Regu"/>
              </a:rPr>
              <a:t> e.g., a cat toy, a collar with a little bell, or a dish of cat food might actually help tell that we are looking at a cat</a:t>
            </a:r>
            <a:endParaRPr lang="en-US" b="0" i="0" u="none" strike="noStrike" baseline="0" dirty="0">
              <a:latin typeface="NimbusRomNo9L-Regu"/>
            </a:endParaRPr>
          </a:p>
        </p:txBody>
      </p:sp>
    </p:spTree>
    <p:extLst>
      <p:ext uri="{BB962C8B-B14F-4D97-AF65-F5344CB8AC3E}">
        <p14:creationId xmlns:p14="http://schemas.microsoft.com/office/powerpoint/2010/main" val="799930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25</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Detecting Objects</a:t>
            </a:r>
            <a:endParaRPr lang="en-US" spc="70" dirty="0"/>
          </a:p>
        </p:txBody>
      </p:sp>
      <p:sp>
        <p:nvSpPr>
          <p:cNvPr id="7" name="TextBox 6">
            <a:extLst>
              <a:ext uri="{FF2B5EF4-FFF2-40B4-BE49-F238E27FC236}">
                <a16:creationId xmlns:a16="http://schemas.microsoft.com/office/drawing/2014/main" id="{BE725151-DD62-45ED-9710-D1E162F9AE18}"/>
              </a:ext>
            </a:extLst>
          </p:cNvPr>
          <p:cNvSpPr txBox="1"/>
          <p:nvPr/>
        </p:nvSpPr>
        <p:spPr>
          <a:xfrm>
            <a:off x="1181455" y="1295400"/>
            <a:ext cx="7810145" cy="5355312"/>
          </a:xfrm>
          <a:prstGeom prst="rect">
            <a:avLst/>
          </a:prstGeom>
          <a:noFill/>
        </p:spPr>
        <p:txBody>
          <a:bodyPr wrap="square">
            <a:spAutoFit/>
          </a:bodyPr>
          <a:lstStyle/>
          <a:p>
            <a:pPr algn="l"/>
            <a:r>
              <a:rPr lang="en-US" sz="1800" b="0" i="0" u="none" strike="noStrike" baseline="0" dirty="0">
                <a:solidFill>
                  <a:srgbClr val="000000"/>
                </a:solidFill>
                <a:latin typeface="NimbusRomNo9L-Regu"/>
              </a:rPr>
              <a:t>Object detectors find multiple objects in an image, </a:t>
            </a:r>
            <a:r>
              <a:rPr lang="en-US" sz="1800" b="1" i="0" u="none" strike="noStrike" baseline="0" dirty="0">
                <a:solidFill>
                  <a:srgbClr val="000000"/>
                </a:solidFill>
                <a:latin typeface="NimbusRomNo9L-Regu"/>
              </a:rPr>
              <a:t>report</a:t>
            </a:r>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NimbusRomNo9L-ReguItal"/>
              </a:rPr>
              <a:t>what </a:t>
            </a:r>
            <a:r>
              <a:rPr lang="en-US" sz="1800" b="1" i="0" u="none" strike="noStrike" baseline="0" dirty="0">
                <a:solidFill>
                  <a:srgbClr val="000000"/>
                </a:solidFill>
                <a:latin typeface="NimbusRomNo9L-Regu"/>
              </a:rPr>
              <a:t>class</a:t>
            </a:r>
            <a:r>
              <a:rPr lang="en-US" sz="1800" b="0" i="0" u="none" strike="noStrike" baseline="0" dirty="0">
                <a:solidFill>
                  <a:srgbClr val="000000"/>
                </a:solidFill>
                <a:latin typeface="NimbusRomNo9L-Regu"/>
              </a:rPr>
              <a:t> each object is and also </a:t>
            </a:r>
            <a:r>
              <a:rPr lang="en-US" sz="1800" b="1" i="0" u="none" strike="noStrike" baseline="0" dirty="0">
                <a:solidFill>
                  <a:srgbClr val="000000"/>
                </a:solidFill>
                <a:latin typeface="NimbusRomNo9L-Regu"/>
              </a:rPr>
              <a:t>report</a:t>
            </a:r>
            <a:r>
              <a:rPr lang="en-US" sz="1800" b="0" i="0" u="none" strike="noStrike" baseline="0" dirty="0">
                <a:solidFill>
                  <a:srgbClr val="000000"/>
                </a:solidFill>
                <a:latin typeface="NimbusRomNo9L-Regu"/>
              </a:rPr>
              <a:t> </a:t>
            </a:r>
            <a:r>
              <a:rPr lang="en-US" sz="1800" b="1" i="0" u="none" strike="noStrike" baseline="0" dirty="0">
                <a:solidFill>
                  <a:srgbClr val="000000"/>
                </a:solidFill>
                <a:latin typeface="NimbusRomNo9L-ReguItal"/>
              </a:rPr>
              <a:t>where</a:t>
            </a:r>
            <a:r>
              <a:rPr lang="en-US" sz="1800" b="0" i="0" u="none" strike="noStrike" baseline="0" dirty="0">
                <a:solidFill>
                  <a:srgbClr val="000000"/>
                </a:solidFill>
                <a:latin typeface="NimbusRomNo9L-ReguItal"/>
              </a:rPr>
              <a:t> </a:t>
            </a:r>
            <a:r>
              <a:rPr lang="en-US" sz="1800" b="0" i="0" u="none" strike="noStrike" baseline="0" dirty="0">
                <a:solidFill>
                  <a:srgbClr val="000000"/>
                </a:solidFill>
                <a:latin typeface="NimbusRomNo9L-Regu"/>
              </a:rPr>
              <a:t>each object is by giving a </a:t>
            </a:r>
            <a:r>
              <a:rPr lang="en-US" sz="1800" b="1" i="0" u="none" strike="noStrike" baseline="0" dirty="0">
                <a:solidFill>
                  <a:srgbClr val="000000"/>
                </a:solidFill>
                <a:latin typeface="NimbusRomNo9L-Medi"/>
              </a:rPr>
              <a:t>bounding box </a:t>
            </a:r>
            <a:r>
              <a:rPr lang="en-US" sz="1800" b="0" i="0" u="none" strike="noStrike" baseline="0" dirty="0">
                <a:solidFill>
                  <a:srgbClr val="000000"/>
                </a:solidFill>
                <a:latin typeface="NimbusRomNo9L-Regu"/>
              </a:rPr>
              <a:t>around the object</a:t>
            </a:r>
          </a:p>
          <a:p>
            <a:pPr algn="l"/>
            <a:endParaRPr lang="en-US" dirty="0">
              <a:solidFill>
                <a:srgbClr val="000000"/>
              </a:solidFill>
              <a:latin typeface="NimbusRomNo9L-Regu"/>
            </a:endParaRPr>
          </a:p>
          <a:p>
            <a:pPr algn="l"/>
            <a:r>
              <a:rPr lang="en-US" sz="1800" b="0" i="0" u="none" strike="noStrike" baseline="0" dirty="0">
                <a:solidFill>
                  <a:srgbClr val="000000"/>
                </a:solidFill>
                <a:latin typeface="NimbusRomNo9L-Regu"/>
              </a:rPr>
              <a:t>Building an object detector: </a:t>
            </a:r>
          </a:p>
          <a:p>
            <a:pPr marL="285750" indent="-285750" algn="l">
              <a:buFont typeface="Arial" panose="020B0604020202020204" pitchFamily="34" charset="0"/>
              <a:buChar char="•"/>
            </a:pPr>
            <a:r>
              <a:rPr lang="en-US" sz="1800" b="0" i="0" u="none" strike="noStrike" baseline="0" dirty="0">
                <a:latin typeface="NimbusRomNo9L-Regu"/>
              </a:rPr>
              <a:t>looking at a small </a:t>
            </a:r>
            <a:r>
              <a:rPr lang="en-US" sz="1800" b="0" i="0" u="none" strike="noStrike" baseline="0" dirty="0">
                <a:latin typeface="NimbusRomNo9L-Medi"/>
              </a:rPr>
              <a:t>sliding window </a:t>
            </a:r>
            <a:r>
              <a:rPr lang="en-US" sz="1800" b="0" i="0" u="none" strike="noStrike" baseline="0" dirty="0">
                <a:latin typeface="NimbusRomNo9L-Regu"/>
              </a:rPr>
              <a:t>onto the larger image—a rectangle.</a:t>
            </a:r>
          </a:p>
          <a:p>
            <a:pPr marL="285750" indent="-285750" algn="l">
              <a:buFont typeface="Arial" panose="020B0604020202020204" pitchFamily="34" charset="0"/>
              <a:buChar char="•"/>
            </a:pPr>
            <a:r>
              <a:rPr lang="en-US" sz="1800" b="0" i="0" u="none" strike="noStrike" baseline="0" dirty="0">
                <a:latin typeface="NimbusRomNo9L-Regu"/>
              </a:rPr>
              <a:t>At each spot, we classify what we see in the window, using a CNN </a:t>
            </a:r>
            <a:r>
              <a:rPr lang="en-MY" sz="1800" b="0" i="0" u="none" strike="noStrike" baseline="0" dirty="0">
                <a:latin typeface="NimbusRomNo9L-Regu"/>
              </a:rPr>
              <a:t>classifier</a:t>
            </a:r>
          </a:p>
          <a:p>
            <a:pPr marL="285750" indent="-285750" algn="l">
              <a:buFont typeface="Arial" panose="020B0604020202020204" pitchFamily="34" charset="0"/>
              <a:buChar char="•"/>
            </a:pPr>
            <a:endParaRPr lang="en-MY" dirty="0">
              <a:latin typeface="NimbusRomNo9L-Regu"/>
            </a:endParaRPr>
          </a:p>
          <a:p>
            <a:pPr algn="l"/>
            <a:r>
              <a:rPr lang="en-MY" dirty="0">
                <a:latin typeface="NimbusRomNo9L-Regu"/>
              </a:rPr>
              <a:t>Details:</a:t>
            </a:r>
          </a:p>
          <a:p>
            <a:pPr marL="285750" indent="-285750" algn="l">
              <a:buFont typeface="Arial" panose="020B0604020202020204" pitchFamily="34" charset="0"/>
              <a:buChar char="•"/>
            </a:pPr>
            <a:r>
              <a:rPr lang="en-US" sz="1800" b="0" i="0" u="none" strike="noStrike" baseline="0" dirty="0">
                <a:latin typeface="NimbusRomNo9L-Medi"/>
              </a:rPr>
              <a:t>Decide on a window shape</a:t>
            </a:r>
            <a:endParaRPr lang="en-MY" sz="1800"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Medi"/>
              </a:rPr>
              <a:t>Build a classifier for windows</a:t>
            </a:r>
          </a:p>
          <a:p>
            <a:pPr marL="285750" indent="-285750" algn="l">
              <a:buFont typeface="Arial" panose="020B0604020202020204" pitchFamily="34" charset="0"/>
              <a:buChar char="•"/>
            </a:pPr>
            <a:r>
              <a:rPr lang="en-US" sz="1800" b="0" i="0" u="none" strike="noStrike" baseline="0" dirty="0">
                <a:latin typeface="NimbusRomNo9L-Medi"/>
              </a:rPr>
              <a:t>Decide which windows to look at</a:t>
            </a:r>
            <a:endParaRPr lang="en-US" dirty="0">
              <a:latin typeface="NimbusRomNo9L-Medi"/>
            </a:endParaRPr>
          </a:p>
          <a:p>
            <a:pPr marL="285750" indent="-285750" algn="l">
              <a:buFont typeface="Arial" panose="020B0604020202020204" pitchFamily="34" charset="0"/>
              <a:buChar char="•"/>
            </a:pPr>
            <a:r>
              <a:rPr lang="en-US" sz="1800" b="0" i="0" u="none" strike="noStrike" baseline="0" dirty="0">
                <a:latin typeface="NimbusRomNo9L-Medi"/>
              </a:rPr>
              <a:t>Choose which windows to report</a:t>
            </a:r>
          </a:p>
          <a:p>
            <a:pPr marL="285750" indent="-285750" algn="l">
              <a:buFont typeface="Arial" panose="020B0604020202020204" pitchFamily="34" charset="0"/>
              <a:buChar char="•"/>
            </a:pPr>
            <a:r>
              <a:rPr lang="en-US" sz="1800" b="0" i="0" u="none" strike="noStrike" baseline="0" dirty="0">
                <a:latin typeface="NimbusRomNo9L-Medi"/>
              </a:rPr>
              <a:t>Report precise locations of objects using these windows</a:t>
            </a:r>
          </a:p>
          <a:p>
            <a:pPr marL="285750" indent="-285750" algn="l">
              <a:buFont typeface="Arial" panose="020B0604020202020204" pitchFamily="34" charset="0"/>
              <a:buChar char="•"/>
            </a:pPr>
            <a:endParaRPr lang="en-US" dirty="0">
              <a:latin typeface="NimbusRomNo9L-Medi"/>
            </a:endParaRPr>
          </a:p>
          <a:p>
            <a:pPr algn="l"/>
            <a:r>
              <a:rPr lang="en-US" sz="1800" b="0" i="0" u="none" strike="noStrike" baseline="0" dirty="0">
                <a:latin typeface="NimbusRomNo9L-Regu"/>
              </a:rPr>
              <a:t>A network that finds regions with objects is called a </a:t>
            </a:r>
            <a:r>
              <a:rPr lang="en-US" sz="1800" b="1" i="0" u="none" strike="noStrike" baseline="0" dirty="0">
                <a:latin typeface="NimbusRomNo9L-Medi"/>
              </a:rPr>
              <a:t>regional proposal network </a:t>
            </a:r>
            <a:r>
              <a:rPr lang="en-US" sz="1800" b="0" i="0" u="none" strike="noStrike" baseline="0" dirty="0">
                <a:latin typeface="NimbusRomNo9L-Medi"/>
              </a:rPr>
              <a:t>(RPN)</a:t>
            </a:r>
          </a:p>
          <a:p>
            <a:pPr marL="285750" indent="-285750" algn="l">
              <a:buFont typeface="Arial" panose="020B0604020202020204" pitchFamily="34" charset="0"/>
              <a:buChar char="•"/>
            </a:pPr>
            <a:r>
              <a:rPr lang="en-US" sz="1800" b="0" i="0" u="none" strike="noStrike" baseline="0" dirty="0">
                <a:latin typeface="NimbusRomNo9L-Regu"/>
              </a:rPr>
              <a:t>Faster RCNN encodes a large collection of bounding boxes as a </a:t>
            </a:r>
            <a:r>
              <a:rPr lang="en-MY" sz="1800" b="0" i="0" u="none" strike="noStrike" baseline="0" dirty="0">
                <a:latin typeface="NimbusRomNo9L-Regu"/>
              </a:rPr>
              <a:t>map of fixed size</a:t>
            </a:r>
            <a:endParaRPr lang="en-US" sz="1800" b="0" i="0" u="none" strike="noStrike" baseline="0" dirty="0">
              <a:latin typeface="NimbusRomNo9L-Regu"/>
            </a:endParaRPr>
          </a:p>
        </p:txBody>
      </p:sp>
    </p:spTree>
    <p:extLst>
      <p:ext uri="{BB962C8B-B14F-4D97-AF65-F5344CB8AC3E}">
        <p14:creationId xmlns:p14="http://schemas.microsoft.com/office/powerpoint/2010/main" val="1816340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26</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Detecting Objects</a:t>
            </a:r>
            <a:endParaRPr lang="en-US" spc="70" dirty="0"/>
          </a:p>
        </p:txBody>
      </p:sp>
      <p:sp>
        <p:nvSpPr>
          <p:cNvPr id="7" name="TextBox 6">
            <a:extLst>
              <a:ext uri="{FF2B5EF4-FFF2-40B4-BE49-F238E27FC236}">
                <a16:creationId xmlns:a16="http://schemas.microsoft.com/office/drawing/2014/main" id="{BE725151-DD62-45ED-9710-D1E162F9AE18}"/>
              </a:ext>
            </a:extLst>
          </p:cNvPr>
          <p:cNvSpPr txBox="1"/>
          <p:nvPr/>
        </p:nvSpPr>
        <p:spPr>
          <a:xfrm>
            <a:off x="1181455" y="1295400"/>
            <a:ext cx="7810145" cy="3970318"/>
          </a:xfrm>
          <a:prstGeom prst="rect">
            <a:avLst/>
          </a:prstGeom>
          <a:noFill/>
        </p:spPr>
        <p:txBody>
          <a:bodyPr wrap="square">
            <a:spAutoFit/>
          </a:bodyPr>
          <a:lstStyle/>
          <a:p>
            <a:pPr algn="l"/>
            <a:r>
              <a:rPr lang="en-US" sz="1800" b="0" i="0" u="none" strike="noStrike" baseline="0" dirty="0">
                <a:latin typeface="NimbusRomNo9L-Regu"/>
              </a:rPr>
              <a:t>construct a 3D block where each spatial location in the block has two dimensions for the center point and one dimension for the type </a:t>
            </a:r>
            <a:r>
              <a:rPr lang="en-MY" sz="1800" b="0" i="0" u="none" strike="noStrike" baseline="0" dirty="0">
                <a:latin typeface="NimbusRomNo9L-Regu"/>
              </a:rPr>
              <a:t>of box</a:t>
            </a:r>
          </a:p>
          <a:p>
            <a:pPr algn="l"/>
            <a:endParaRPr lang="en-MY" dirty="0">
              <a:latin typeface="NimbusRomNo9L-Regu"/>
            </a:endParaRPr>
          </a:p>
          <a:p>
            <a:pPr algn="l"/>
            <a:r>
              <a:rPr lang="en-US" sz="1800" b="0" i="0" u="none" strike="noStrike" baseline="0" dirty="0">
                <a:latin typeface="NimbusRomNo9L-Regu"/>
              </a:rPr>
              <a:t>any box with a good enough </a:t>
            </a:r>
            <a:r>
              <a:rPr lang="en-US" sz="1800" b="0" i="0" u="none" strike="noStrike" baseline="0" dirty="0" err="1">
                <a:latin typeface="NimbusRomNo9L-Regu"/>
              </a:rPr>
              <a:t>objectness</a:t>
            </a:r>
            <a:r>
              <a:rPr lang="en-US" sz="1800" b="0" i="0" u="none" strike="noStrike" baseline="0" dirty="0">
                <a:latin typeface="NimbusRomNo9L-Regu"/>
              </a:rPr>
              <a:t> score is called a </a:t>
            </a:r>
            <a:r>
              <a:rPr lang="en-US" sz="1800" b="0" i="0" u="none" strike="noStrike" baseline="0" dirty="0">
                <a:latin typeface="NimbusRomNo9L-Medi"/>
              </a:rPr>
              <a:t>region of interest</a:t>
            </a:r>
          </a:p>
          <a:p>
            <a:pPr algn="l"/>
            <a:r>
              <a:rPr lang="en-MY" sz="1800" b="0" i="0" u="none" strike="noStrike" baseline="0" dirty="0">
                <a:latin typeface="NimbusRomNo9L-Regu"/>
              </a:rPr>
              <a:t>(ROI)</a:t>
            </a:r>
          </a:p>
          <a:p>
            <a:pPr algn="l"/>
            <a:endParaRPr lang="en-MY" dirty="0">
              <a:latin typeface="NimbusRomNo9L-Regu"/>
            </a:endParaRPr>
          </a:p>
          <a:p>
            <a:pPr algn="l"/>
            <a:r>
              <a:rPr lang="en-US" sz="1800" b="0" i="0" u="none" strike="noStrike" baseline="0" dirty="0">
                <a:latin typeface="NimbusRomNo9L-Regu"/>
              </a:rPr>
              <a:t>make them have the same number of features by sampling the pixels to extract features, a process called </a:t>
            </a:r>
            <a:r>
              <a:rPr lang="en-US" sz="1800" b="0" i="0" u="none" strike="noStrike" baseline="0" dirty="0">
                <a:latin typeface="NimbusRomNo9L-Medi"/>
              </a:rPr>
              <a:t>ROI pooling</a:t>
            </a:r>
          </a:p>
          <a:p>
            <a:pPr algn="l"/>
            <a:endParaRPr lang="en-US" dirty="0">
              <a:latin typeface="NimbusRomNo9L-Medi"/>
            </a:endParaRPr>
          </a:p>
          <a:p>
            <a:pPr algn="l"/>
            <a:r>
              <a:rPr lang="en-US" sz="1800" b="0" i="0" u="none" strike="noStrike" baseline="0" dirty="0">
                <a:latin typeface="NimbusRomNo9L-Regu"/>
              </a:rPr>
              <a:t>greedy algorithm  for deciding windows to report called </a:t>
            </a:r>
            <a:r>
              <a:rPr lang="en-US" sz="1800" b="1" i="0" u="none" strike="noStrike" baseline="0" dirty="0">
                <a:latin typeface="NimbusRomNo9L-Medi"/>
              </a:rPr>
              <a:t>non-maximum suppression: </a:t>
            </a:r>
            <a:r>
              <a:rPr lang="en-US" sz="1800" i="0" u="none" strike="noStrike" baseline="0" dirty="0">
                <a:latin typeface="NimbusRomNo9L-Medi"/>
              </a:rPr>
              <a:t>sort based scores over threshold, choose highest score, </a:t>
            </a:r>
            <a:r>
              <a:rPr lang="en-US" sz="1800" i="0" u="none" strike="noStrike" baseline="0" dirty="0" err="1">
                <a:latin typeface="NimbusRomNo9L-Medi"/>
              </a:rPr>
              <a:t>discared</a:t>
            </a:r>
            <a:r>
              <a:rPr lang="en-US" sz="1800" i="0" u="none" strike="noStrike" baseline="0" dirty="0">
                <a:latin typeface="NimbusRomNo9L-Medi"/>
              </a:rPr>
              <a:t> overlapping</a:t>
            </a:r>
          </a:p>
          <a:p>
            <a:pPr algn="l"/>
            <a:endParaRPr lang="en-US" dirty="0">
              <a:latin typeface="NimbusRomNo9L-Medi"/>
            </a:endParaRPr>
          </a:p>
          <a:p>
            <a:pPr algn="l"/>
            <a:r>
              <a:rPr lang="en-MY" sz="1800" b="1" i="0" u="none" strike="noStrike" baseline="0" dirty="0">
                <a:latin typeface="NimbusRomNo9L-Medi"/>
              </a:rPr>
              <a:t>bounding box regression</a:t>
            </a:r>
            <a:r>
              <a:rPr lang="en-US" sz="1800" b="1" i="0" u="none" strike="noStrike" baseline="0" dirty="0">
                <a:latin typeface="NimbusRomNo9L-Medi"/>
              </a:rPr>
              <a:t>: </a:t>
            </a:r>
            <a:r>
              <a:rPr lang="en-US" sz="1800" b="0" i="0" u="none" strike="noStrike" baseline="0" dirty="0">
                <a:latin typeface="NimbusRomNo9L-Regu"/>
              </a:rPr>
              <a:t>trim the window down to a </a:t>
            </a:r>
            <a:r>
              <a:rPr lang="en-MY" sz="1800" b="0" i="0" u="none" strike="noStrike" baseline="0" dirty="0">
                <a:latin typeface="NimbusRomNo9L-Regu"/>
              </a:rPr>
              <a:t>proper bounding box</a:t>
            </a:r>
            <a:endParaRPr lang="en-US" sz="1800" i="0" u="none" strike="noStrike" baseline="0" dirty="0">
              <a:latin typeface="NimbusRomNo9L-Regu"/>
            </a:endParaRPr>
          </a:p>
        </p:txBody>
      </p:sp>
    </p:spTree>
    <p:extLst>
      <p:ext uri="{BB962C8B-B14F-4D97-AF65-F5344CB8AC3E}">
        <p14:creationId xmlns:p14="http://schemas.microsoft.com/office/powerpoint/2010/main" val="1927703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27</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Detecting Objects</a:t>
            </a:r>
            <a:endParaRPr lang="en-US" spc="70" dirty="0"/>
          </a:p>
        </p:txBody>
      </p:sp>
      <p:pic>
        <p:nvPicPr>
          <p:cNvPr id="4" name="Picture 3">
            <a:extLst>
              <a:ext uri="{FF2B5EF4-FFF2-40B4-BE49-F238E27FC236}">
                <a16:creationId xmlns:a16="http://schemas.microsoft.com/office/drawing/2014/main" id="{0E4C9978-49D3-4A33-89C0-E9120A8A8EAC}"/>
              </a:ext>
            </a:extLst>
          </p:cNvPr>
          <p:cNvPicPr>
            <a:picLocks noChangeAspect="1"/>
          </p:cNvPicPr>
          <p:nvPr/>
        </p:nvPicPr>
        <p:blipFill>
          <a:blip r:embed="rId2"/>
          <a:stretch>
            <a:fillRect/>
          </a:stretch>
        </p:blipFill>
        <p:spPr>
          <a:xfrm>
            <a:off x="1357157" y="1371600"/>
            <a:ext cx="6973278" cy="3979403"/>
          </a:xfrm>
          <a:prstGeom prst="rect">
            <a:avLst/>
          </a:prstGeom>
        </p:spPr>
      </p:pic>
      <p:sp>
        <p:nvSpPr>
          <p:cNvPr id="8" name="TextBox 7">
            <a:extLst>
              <a:ext uri="{FF2B5EF4-FFF2-40B4-BE49-F238E27FC236}">
                <a16:creationId xmlns:a16="http://schemas.microsoft.com/office/drawing/2014/main" id="{8C6B8546-3B24-40F3-95EA-44E1CA610241}"/>
              </a:ext>
            </a:extLst>
          </p:cNvPr>
          <p:cNvSpPr txBox="1"/>
          <p:nvPr/>
        </p:nvSpPr>
        <p:spPr>
          <a:xfrm>
            <a:off x="1040906" y="5580383"/>
            <a:ext cx="7289530" cy="1477328"/>
          </a:xfrm>
          <a:prstGeom prst="rect">
            <a:avLst/>
          </a:prstGeom>
          <a:noFill/>
        </p:spPr>
        <p:txBody>
          <a:bodyPr wrap="square">
            <a:spAutoFit/>
          </a:bodyPr>
          <a:lstStyle/>
          <a:p>
            <a:r>
              <a:rPr lang="en-US" sz="1800" b="0" i="0" u="none" strike="noStrike" baseline="0" dirty="0">
                <a:latin typeface="NimbusRomNo9L-Regu"/>
              </a:rPr>
              <a:t>Faster RCNN uses two networks</a:t>
            </a:r>
          </a:p>
          <a:p>
            <a:pPr marL="285750" indent="-285750" algn="l">
              <a:buFont typeface="Arial" panose="020B0604020202020204" pitchFamily="34" charset="0"/>
              <a:buChar char="•"/>
            </a:pPr>
            <a:r>
              <a:rPr lang="en-US" sz="1800" b="0" i="0" u="none" strike="noStrike" baseline="0" dirty="0">
                <a:latin typeface="NimbusRomNo9L-Regu"/>
              </a:rPr>
              <a:t>first network computes “</a:t>
            </a:r>
            <a:r>
              <a:rPr lang="en-US" sz="1800" b="0" i="0" u="none" strike="noStrike" baseline="0" dirty="0" err="1">
                <a:latin typeface="NimbusRomNo9L-Regu"/>
              </a:rPr>
              <a:t>objectness</a:t>
            </a:r>
            <a:r>
              <a:rPr lang="en-US" sz="1800" b="0" i="0" u="none" strike="noStrike" baseline="0" dirty="0">
                <a:latin typeface="NimbusRomNo9L-Regu"/>
              </a:rPr>
              <a:t>” scores of candidate image boxes, called “anchor boxes,” centered at a grid point.</a:t>
            </a:r>
          </a:p>
          <a:p>
            <a:pPr marL="285750" indent="-285750" algn="l">
              <a:buFont typeface="Arial" panose="020B0604020202020204" pitchFamily="34" charset="0"/>
              <a:buChar char="•"/>
            </a:pPr>
            <a:r>
              <a:rPr lang="en-US" sz="1800" b="0" i="0" u="none" strike="noStrike" baseline="0" dirty="0">
                <a:latin typeface="NimbusRomNo9L-Regu"/>
              </a:rPr>
              <a:t>second network is a feature stack that computes a representation of the image suitable for classification</a:t>
            </a:r>
            <a:endParaRPr lang="en-MY" dirty="0"/>
          </a:p>
        </p:txBody>
      </p:sp>
    </p:spTree>
    <p:extLst>
      <p:ext uri="{BB962C8B-B14F-4D97-AF65-F5344CB8AC3E}">
        <p14:creationId xmlns:p14="http://schemas.microsoft.com/office/powerpoint/2010/main" val="2670092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28</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3D World</a:t>
            </a:r>
            <a:endParaRPr lang="en-US" spc="70" dirty="0"/>
          </a:p>
        </p:txBody>
      </p:sp>
      <p:sp>
        <p:nvSpPr>
          <p:cNvPr id="6" name="TextBox 5">
            <a:extLst>
              <a:ext uri="{FF2B5EF4-FFF2-40B4-BE49-F238E27FC236}">
                <a16:creationId xmlns:a16="http://schemas.microsoft.com/office/drawing/2014/main" id="{641C8A6A-9740-409A-93A0-FCEC5F3D46B4}"/>
              </a:ext>
            </a:extLst>
          </p:cNvPr>
          <p:cNvSpPr txBox="1"/>
          <p:nvPr/>
        </p:nvSpPr>
        <p:spPr>
          <a:xfrm>
            <a:off x="1066800" y="1600200"/>
            <a:ext cx="7620000" cy="3970318"/>
          </a:xfrm>
          <a:prstGeom prst="rect">
            <a:avLst/>
          </a:prstGeom>
          <a:noFill/>
        </p:spPr>
        <p:txBody>
          <a:bodyPr wrap="square">
            <a:spAutoFit/>
          </a:bodyPr>
          <a:lstStyle/>
          <a:p>
            <a:r>
              <a:rPr lang="en-US" sz="1800" b="0" i="0" u="none" strike="noStrike" baseline="0" dirty="0">
                <a:latin typeface="NimbusRomNo9L-Regu"/>
              </a:rPr>
              <a:t>Two pictures of objects in a 3D world are better than one</a:t>
            </a:r>
          </a:p>
          <a:p>
            <a:endParaRPr lang="en-US" sz="1800"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two images of the same scene taken from different viewpoints and you know enough about the two cameras</a:t>
            </a:r>
          </a:p>
          <a:p>
            <a:pPr marL="285750" indent="-285750" algn="l">
              <a:buFont typeface="Arial" panose="020B0604020202020204" pitchFamily="34" charset="0"/>
              <a:buChar char="•"/>
            </a:pPr>
            <a:endParaRPr lang="en-US" sz="1800"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two views of enough points, and you know which point in the first view corresponds to which point in the second view</a:t>
            </a:r>
          </a:p>
          <a:p>
            <a:pPr marL="285750" indent="-285750" algn="l">
              <a:buFont typeface="Arial" panose="020B0604020202020204" pitchFamily="34" charset="0"/>
              <a:buChar char="•"/>
            </a:pPr>
            <a:endParaRPr lang="en-US" dirty="0">
              <a:latin typeface="NimbusRomNo9L-Regu"/>
            </a:endParaRPr>
          </a:p>
          <a:p>
            <a:pPr algn="l"/>
            <a:r>
              <a:rPr lang="en-US" sz="1800" b="0" i="0" u="none" strike="noStrike" baseline="0" dirty="0">
                <a:latin typeface="NimbusRomNo9L-Regu"/>
              </a:rPr>
              <a:t>key problem is to establish which point in the first view corresponds to which in the </a:t>
            </a:r>
            <a:r>
              <a:rPr lang="en-MY" sz="1800" b="0" i="0" u="none" strike="noStrike" baseline="0" dirty="0">
                <a:latin typeface="NimbusRomNo9L-Regu"/>
              </a:rPr>
              <a:t>second view</a:t>
            </a:r>
          </a:p>
          <a:p>
            <a:pPr algn="l"/>
            <a:endParaRPr lang="en-MY" sz="1800" b="0" i="0" u="none" strike="noStrike" baseline="0" dirty="0">
              <a:latin typeface="NimbusRomNo9L-Regu"/>
            </a:endParaRPr>
          </a:p>
          <a:p>
            <a:pPr algn="l"/>
            <a:r>
              <a:rPr lang="en-US" sz="1800" b="0" i="0" u="none" strike="noStrike" baseline="0" dirty="0">
                <a:latin typeface="NimbusRomNo9L-Regu"/>
              </a:rPr>
              <a:t>two ways of getting multiple views of a scene</a:t>
            </a:r>
            <a:endParaRPr lang="en-MY"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two cameras</a:t>
            </a:r>
          </a:p>
          <a:p>
            <a:pPr marL="285750" indent="-285750" algn="l">
              <a:buFont typeface="Arial" panose="020B0604020202020204" pitchFamily="34" charset="0"/>
              <a:buChar char="•"/>
            </a:pPr>
            <a:r>
              <a:rPr lang="en-US" dirty="0">
                <a:latin typeface="NimbusRomNo9L-Regu"/>
              </a:rPr>
              <a:t>Move</a:t>
            </a:r>
            <a:endParaRPr lang="en-MY" dirty="0"/>
          </a:p>
        </p:txBody>
      </p:sp>
    </p:spTree>
    <p:extLst>
      <p:ext uri="{BB962C8B-B14F-4D97-AF65-F5344CB8AC3E}">
        <p14:creationId xmlns:p14="http://schemas.microsoft.com/office/powerpoint/2010/main" val="3212915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29</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3D World</a:t>
            </a:r>
            <a:endParaRPr lang="en-US" spc="70" dirty="0"/>
          </a:p>
        </p:txBody>
      </p:sp>
      <p:pic>
        <p:nvPicPr>
          <p:cNvPr id="4" name="Picture 3">
            <a:extLst>
              <a:ext uri="{FF2B5EF4-FFF2-40B4-BE49-F238E27FC236}">
                <a16:creationId xmlns:a16="http://schemas.microsoft.com/office/drawing/2014/main" id="{B6B849FA-6DB2-48F5-8070-49832A3C90F7}"/>
              </a:ext>
            </a:extLst>
          </p:cNvPr>
          <p:cNvPicPr>
            <a:picLocks noChangeAspect="1"/>
          </p:cNvPicPr>
          <p:nvPr/>
        </p:nvPicPr>
        <p:blipFill>
          <a:blip r:embed="rId2"/>
          <a:stretch>
            <a:fillRect/>
          </a:stretch>
        </p:blipFill>
        <p:spPr>
          <a:xfrm>
            <a:off x="1378878" y="1447800"/>
            <a:ext cx="7486711" cy="3946385"/>
          </a:xfrm>
          <a:prstGeom prst="rect">
            <a:avLst/>
          </a:prstGeom>
        </p:spPr>
      </p:pic>
      <p:sp>
        <p:nvSpPr>
          <p:cNvPr id="8" name="TextBox 7">
            <a:extLst>
              <a:ext uri="{FF2B5EF4-FFF2-40B4-BE49-F238E27FC236}">
                <a16:creationId xmlns:a16="http://schemas.microsoft.com/office/drawing/2014/main" id="{9CD95578-3584-4925-8707-0DE5ADEACCF2}"/>
              </a:ext>
            </a:extLst>
          </p:cNvPr>
          <p:cNvSpPr txBox="1"/>
          <p:nvPr/>
        </p:nvSpPr>
        <p:spPr>
          <a:xfrm>
            <a:off x="1353478" y="5687065"/>
            <a:ext cx="7257122" cy="1200329"/>
          </a:xfrm>
          <a:prstGeom prst="rect">
            <a:avLst/>
          </a:prstGeom>
          <a:noFill/>
        </p:spPr>
        <p:txBody>
          <a:bodyPr wrap="square">
            <a:spAutoFit/>
          </a:bodyPr>
          <a:lstStyle/>
          <a:p>
            <a:pPr algn="l"/>
            <a:r>
              <a:rPr lang="en-US" sz="1800" b="0" i="0" u="none" strike="noStrike" baseline="0" dirty="0">
                <a:latin typeface="NimbusRomNo9L-Regu"/>
              </a:rPr>
              <a:t>Translating a camera parallel to the image plane causes image features to move in the camera plane. The disparity in positions that results is a cue to depth. If we superimpose left and right images, as in (b), we see the disparity</a:t>
            </a:r>
            <a:endParaRPr lang="en-MY" dirty="0"/>
          </a:p>
        </p:txBody>
      </p:sp>
    </p:spTree>
    <p:extLst>
      <p:ext uri="{BB962C8B-B14F-4D97-AF65-F5344CB8AC3E}">
        <p14:creationId xmlns:p14="http://schemas.microsoft.com/office/powerpoint/2010/main" val="1516285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Introduction</a:t>
            </a:r>
            <a:endParaRPr lang="en-US" spc="70" dirty="0"/>
          </a:p>
        </p:txBody>
      </p:sp>
      <p:sp>
        <p:nvSpPr>
          <p:cNvPr id="8" name="TextBox 7">
            <a:extLst>
              <a:ext uri="{FF2B5EF4-FFF2-40B4-BE49-F238E27FC236}">
                <a16:creationId xmlns:a16="http://schemas.microsoft.com/office/drawing/2014/main" id="{B1CA0BD6-A33B-4457-B383-2BC653FC0244}"/>
              </a:ext>
            </a:extLst>
          </p:cNvPr>
          <p:cNvSpPr txBox="1"/>
          <p:nvPr/>
        </p:nvSpPr>
        <p:spPr>
          <a:xfrm>
            <a:off x="1223694" y="1347043"/>
            <a:ext cx="7611011" cy="5078313"/>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NimbusRomNo9L-Regu"/>
              </a:rPr>
              <a:t>Most agents that use vision use </a:t>
            </a:r>
            <a:r>
              <a:rPr lang="en-US" sz="1800" b="0" i="0" u="none" strike="noStrike" baseline="0" dirty="0">
                <a:latin typeface="NimbusRomNo9L-Medi"/>
              </a:rPr>
              <a:t>passive sensing </a:t>
            </a:r>
          </a:p>
          <a:p>
            <a:pPr marL="285750" indent="-285750" algn="l">
              <a:buFont typeface="Arial" panose="020B0604020202020204" pitchFamily="34" charset="0"/>
              <a:buChar char="•"/>
            </a:pPr>
            <a:endParaRPr lang="en-US" dirty="0">
              <a:latin typeface="NimbusRomNo9L-Medi"/>
            </a:endParaRPr>
          </a:p>
          <a:p>
            <a:pPr marL="285750" indent="-285750" algn="l">
              <a:buFont typeface="Arial" panose="020B0604020202020204" pitchFamily="34" charset="0"/>
              <a:buChar char="•"/>
            </a:pPr>
            <a:r>
              <a:rPr lang="en-US" sz="1800" b="0" i="0" u="none" strike="noStrike" baseline="0" dirty="0">
                <a:latin typeface="NimbusRomNo9L-Regu"/>
              </a:rPr>
              <a:t>A </a:t>
            </a:r>
            <a:r>
              <a:rPr lang="en-US" sz="1800" b="0" i="0" u="none" strike="noStrike" baseline="0" dirty="0">
                <a:latin typeface="NimbusRomNo9L-Medi"/>
              </a:rPr>
              <a:t>feature </a:t>
            </a:r>
            <a:r>
              <a:rPr lang="en-US" sz="1800" b="0" i="0" u="none" strike="noStrike" baseline="0" dirty="0">
                <a:latin typeface="NimbusRomNo9L-Regu"/>
              </a:rPr>
              <a:t>is a number obtained by applying simple computations to an image.</a:t>
            </a:r>
          </a:p>
          <a:p>
            <a:pPr marL="285750" indent="-285750" algn="l">
              <a:buFont typeface="Arial" panose="020B0604020202020204" pitchFamily="34" charset="0"/>
              <a:buChar char="•"/>
            </a:pPr>
            <a:endParaRPr lang="en-US" dirty="0">
              <a:solidFill>
                <a:srgbClr val="9A009A"/>
              </a:solidFill>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The </a:t>
            </a:r>
            <a:r>
              <a:rPr lang="en-US" sz="1800" b="0" i="0" u="none" strike="noStrike" baseline="0" dirty="0">
                <a:latin typeface="NimbusRomNo9L-Medi"/>
              </a:rPr>
              <a:t>model-based </a:t>
            </a:r>
            <a:r>
              <a:rPr lang="en-US" sz="1800" b="0" i="0" u="none" strike="noStrike" baseline="0" dirty="0">
                <a:latin typeface="NimbusRomNo9L-Regu"/>
              </a:rPr>
              <a:t>approach to vision uses two kinds of models</a:t>
            </a:r>
            <a:endParaRPr lang="en-US" sz="1800" b="0" i="0" u="none" strike="noStrike" baseline="0" dirty="0">
              <a:solidFill>
                <a:srgbClr val="9A009A"/>
              </a:solidFill>
              <a:latin typeface="NimbusRomNo9L-Regu"/>
            </a:endParaRPr>
          </a:p>
          <a:p>
            <a:pPr marL="742950" lvl="1" indent="-285750">
              <a:buFont typeface="Arial" panose="020B0604020202020204" pitchFamily="34" charset="0"/>
              <a:buChar char="•"/>
            </a:pPr>
            <a:r>
              <a:rPr lang="en-MY" sz="1800" b="0" i="0" u="none" strike="noStrike" baseline="0" dirty="0">
                <a:latin typeface="NimbusRomNo9L-Medi"/>
              </a:rPr>
              <a:t>object model</a:t>
            </a:r>
          </a:p>
          <a:p>
            <a:pPr marL="1200150" lvl="2" indent="-285750">
              <a:buFont typeface="Arial" panose="020B0604020202020204" pitchFamily="34" charset="0"/>
              <a:buChar char="•"/>
            </a:pPr>
            <a:r>
              <a:rPr lang="en-MY" dirty="0">
                <a:latin typeface="NimbusRomNo9L-Medi"/>
              </a:rPr>
              <a:t>Example: </a:t>
            </a:r>
            <a:r>
              <a:rPr lang="en-US" sz="1800" b="0" i="0" u="none" strike="noStrike" baseline="0" dirty="0">
                <a:latin typeface="NimbusRomNo9L-Regu"/>
              </a:rPr>
              <a:t>precise geometric model produced by computer aided design systems</a:t>
            </a:r>
            <a:endParaRPr lang="en-US" dirty="0">
              <a:solidFill>
                <a:srgbClr val="9A009A"/>
              </a:solidFill>
              <a:latin typeface="NimbusRomNo9L-Regu"/>
            </a:endParaRPr>
          </a:p>
          <a:p>
            <a:pPr marL="742950" lvl="1" indent="-285750">
              <a:buFont typeface="Arial" panose="020B0604020202020204" pitchFamily="34" charset="0"/>
              <a:buChar char="•"/>
            </a:pPr>
            <a:r>
              <a:rPr lang="en-MY" sz="1800" b="0" i="0" u="none" strike="noStrike" baseline="0" dirty="0">
                <a:latin typeface="NimbusRomNo9L-Medi"/>
              </a:rPr>
              <a:t>rendering model </a:t>
            </a:r>
          </a:p>
          <a:p>
            <a:pPr marL="1200150" lvl="2" indent="-285750">
              <a:buFont typeface="Arial" panose="020B0604020202020204" pitchFamily="34" charset="0"/>
              <a:buChar char="•"/>
            </a:pPr>
            <a:r>
              <a:rPr lang="en-MY" dirty="0">
                <a:latin typeface="NimbusRomNo9L-Medi"/>
              </a:rPr>
              <a:t>Describes </a:t>
            </a:r>
            <a:r>
              <a:rPr lang="en-US" b="0" i="0" u="none" strike="noStrike" baseline="0" dirty="0">
                <a:latin typeface="NimbusRomNo9L-Regu"/>
              </a:rPr>
              <a:t>the physical, geometric, and statistical processes that produce the stimulus from the world</a:t>
            </a:r>
          </a:p>
          <a:p>
            <a:pPr marL="1200150" lvl="2" indent="-285750">
              <a:buFont typeface="Arial" panose="020B0604020202020204" pitchFamily="34" charset="0"/>
              <a:buChar char="•"/>
            </a:pPr>
            <a:endParaRPr lang="en-US" dirty="0">
              <a:solidFill>
                <a:srgbClr val="9A009A"/>
              </a:solidFill>
              <a:latin typeface="NimbusRomNo9L-Regu"/>
            </a:endParaRPr>
          </a:p>
          <a:p>
            <a:pPr algn="l"/>
            <a:r>
              <a:rPr lang="en-US" sz="1800" b="0" i="0" u="none" strike="noStrike" baseline="0" dirty="0">
                <a:solidFill>
                  <a:srgbClr val="000000"/>
                </a:solidFill>
                <a:latin typeface="NimbusRomNo9L-Regu"/>
              </a:rPr>
              <a:t>two core problems of computer vision are</a:t>
            </a:r>
          </a:p>
          <a:p>
            <a:pPr marL="285750" indent="-285750" algn="l">
              <a:buFont typeface="Arial" panose="020B0604020202020204" pitchFamily="34" charset="0"/>
              <a:buChar char="•"/>
            </a:pPr>
            <a:r>
              <a:rPr lang="en-US" sz="1800" b="1" i="0" u="none" strike="noStrike" baseline="0" dirty="0">
                <a:solidFill>
                  <a:srgbClr val="000000"/>
                </a:solidFill>
                <a:latin typeface="NimbusRomNo9L-Medi"/>
              </a:rPr>
              <a:t>reconstruction</a:t>
            </a:r>
            <a:r>
              <a:rPr lang="en-US" sz="1800" b="0" i="0" u="none" strike="noStrike" baseline="0" dirty="0">
                <a:solidFill>
                  <a:srgbClr val="000000"/>
                </a:solidFill>
                <a:latin typeface="NimbusRomNo9L-Regu"/>
              </a:rPr>
              <a:t>, where an agent builds</a:t>
            </a:r>
            <a:r>
              <a:rPr lang="en-US" dirty="0">
                <a:solidFill>
                  <a:srgbClr val="00A6A6"/>
                </a:solidFill>
                <a:latin typeface="CMSS8"/>
              </a:rPr>
              <a:t> </a:t>
            </a:r>
            <a:r>
              <a:rPr lang="en-US" sz="1800" b="0" i="0" u="none" strike="noStrike" baseline="0" dirty="0">
                <a:solidFill>
                  <a:srgbClr val="000000"/>
                </a:solidFill>
                <a:latin typeface="NimbusRomNo9L-Regu"/>
              </a:rPr>
              <a:t>a model of the world from an image or a set of images, </a:t>
            </a:r>
          </a:p>
          <a:p>
            <a:pPr marL="285750" indent="-285750" algn="l">
              <a:buFont typeface="Arial" panose="020B0604020202020204" pitchFamily="34" charset="0"/>
              <a:buChar char="•"/>
            </a:pPr>
            <a:r>
              <a:rPr lang="en-US" sz="1800" b="1" i="0" u="none" strike="noStrike" baseline="0" dirty="0">
                <a:solidFill>
                  <a:srgbClr val="000000"/>
                </a:solidFill>
                <a:latin typeface="NimbusRomNo9L-Medi"/>
              </a:rPr>
              <a:t>recognition</a:t>
            </a:r>
            <a:r>
              <a:rPr lang="en-US" sz="1800" b="0" i="0" u="none" strike="noStrike" baseline="0" dirty="0">
                <a:solidFill>
                  <a:srgbClr val="000000"/>
                </a:solidFill>
                <a:latin typeface="NimbusRomNo9L-Regu"/>
              </a:rPr>
              <a:t>, where an agent draws distinctions among the objects it encounters based on visual and other information</a:t>
            </a:r>
            <a:endParaRPr lang="en-MY" b="1" dirty="0">
              <a:solidFill>
                <a:srgbClr val="9A009A"/>
              </a:solidFill>
              <a:latin typeface="NimbusRomNo9L-Regu"/>
            </a:endParaRPr>
          </a:p>
        </p:txBody>
      </p:sp>
    </p:spTree>
    <p:extLst>
      <p:ext uri="{BB962C8B-B14F-4D97-AF65-F5344CB8AC3E}">
        <p14:creationId xmlns:p14="http://schemas.microsoft.com/office/powerpoint/2010/main" val="2470514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30</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3D World</a:t>
            </a:r>
            <a:endParaRPr lang="en-US" spc="70" dirty="0"/>
          </a:p>
        </p:txBody>
      </p:sp>
      <p:sp>
        <p:nvSpPr>
          <p:cNvPr id="8" name="TextBox 7">
            <a:extLst>
              <a:ext uri="{FF2B5EF4-FFF2-40B4-BE49-F238E27FC236}">
                <a16:creationId xmlns:a16="http://schemas.microsoft.com/office/drawing/2014/main" id="{9CD95578-3584-4925-8707-0DE5ADEACCF2}"/>
              </a:ext>
            </a:extLst>
          </p:cNvPr>
          <p:cNvSpPr txBox="1"/>
          <p:nvPr/>
        </p:nvSpPr>
        <p:spPr>
          <a:xfrm>
            <a:off x="1206855" y="5395684"/>
            <a:ext cx="7684134" cy="1477328"/>
          </a:xfrm>
          <a:prstGeom prst="rect">
            <a:avLst/>
          </a:prstGeom>
          <a:noFill/>
        </p:spPr>
        <p:txBody>
          <a:bodyPr wrap="square">
            <a:spAutoFit/>
          </a:bodyPr>
          <a:lstStyle/>
          <a:p>
            <a:pPr marR="11630" algn="just"/>
            <a:r>
              <a:rPr lang="en-US" sz="1800" b="0" i="0" u="none" strike="noStrike" baseline="0" dirty="0">
                <a:latin typeface="Times New Roman" panose="02020603050405020304" pitchFamily="18" charset="0"/>
              </a:rPr>
              <a:t>The relation between disparity and depth in stereopsis. The centers of projection of the two eyes are distance </a:t>
            </a:r>
            <a:r>
              <a:rPr lang="en-US" sz="1800" b="0" i="1" u="none" strike="noStrike" baseline="0" dirty="0">
                <a:latin typeface="Times New Roman" panose="02020603050405020304" pitchFamily="18" charset="0"/>
              </a:rPr>
              <a:t>b </a:t>
            </a:r>
            <a:r>
              <a:rPr lang="en-US" sz="1800" b="0" i="0" u="none" strike="noStrike" baseline="0" dirty="0">
                <a:latin typeface="Times New Roman" panose="02020603050405020304" pitchFamily="18" charset="0"/>
              </a:rPr>
              <a:t>apart, and the optical axes intersect at the fixation point </a:t>
            </a:r>
            <a:r>
              <a:rPr lang="en-US" sz="1800" b="0" i="1" u="none" strike="noStrike" baseline="0" dirty="0">
                <a:latin typeface="Times New Roman" panose="02020603050405020304" pitchFamily="18" charset="0"/>
              </a:rPr>
              <a:t>P</a:t>
            </a:r>
            <a:r>
              <a:rPr lang="en-US" sz="1800" b="0" i="0" u="none" strike="noStrike" baseline="-25000" dirty="0">
                <a:latin typeface="Times New Roman" panose="02020603050405020304" pitchFamily="18" charset="0"/>
              </a:rPr>
              <a:t>0</a:t>
            </a:r>
            <a:r>
              <a:rPr lang="en-US" sz="1800" b="0" i="0" u="none" strike="noStrike" baseline="0" dirty="0">
                <a:latin typeface="Times New Roman" panose="02020603050405020304" pitchFamily="18" charset="0"/>
              </a:rPr>
              <a:t>. The point </a:t>
            </a:r>
            <a:r>
              <a:rPr lang="en-US" sz="1800" b="0" i="1" u="none" strike="noStrike" baseline="0" dirty="0">
                <a:latin typeface="Times New Roman" panose="02020603050405020304" pitchFamily="18" charset="0"/>
              </a:rPr>
              <a:t>P </a:t>
            </a:r>
            <a:r>
              <a:rPr lang="en-US" sz="1800" b="0" i="0" u="none" strike="noStrike" baseline="0" dirty="0">
                <a:latin typeface="Times New Roman" panose="02020603050405020304" pitchFamily="18" charset="0"/>
              </a:rPr>
              <a:t>in the scene projects to points </a:t>
            </a:r>
            <a:r>
              <a:rPr lang="en-US" sz="1800" b="0" i="1" u="none" strike="noStrike" baseline="0" dirty="0">
                <a:latin typeface="Times New Roman" panose="02020603050405020304" pitchFamily="18" charset="0"/>
              </a:rPr>
              <a:t>P</a:t>
            </a:r>
            <a:r>
              <a:rPr lang="en-US" sz="1800" b="0" i="1" u="none" strike="noStrike" baseline="-25000" dirty="0">
                <a:latin typeface="Times New Roman" panose="02020603050405020304" pitchFamily="18" charset="0"/>
              </a:rPr>
              <a:t>L</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and </a:t>
            </a:r>
            <a:r>
              <a:rPr lang="en-US" sz="1800" b="0" i="1" u="none" strike="noStrike" baseline="0" dirty="0">
                <a:latin typeface="Times New Roman" panose="02020603050405020304" pitchFamily="18" charset="0"/>
              </a:rPr>
              <a:t>P</a:t>
            </a:r>
            <a:r>
              <a:rPr lang="en-US" sz="1800" b="0" i="1" u="none" strike="noStrike" baseline="-25000" dirty="0">
                <a:latin typeface="Times New Roman" panose="02020603050405020304" pitchFamily="18" charset="0"/>
              </a:rPr>
              <a:t>R</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in the two eyes. In angular terms, the disparity between these is </a:t>
            </a:r>
            <a:r>
              <a:rPr lang="en-US" sz="1800" b="0" i="1" u="none" strike="noStrike" baseline="0" dirty="0" err="1">
                <a:latin typeface="Bookman Old Style" panose="02050604050505020204" pitchFamily="18" charset="0"/>
              </a:rPr>
              <a:t>δθ</a:t>
            </a:r>
            <a:r>
              <a:rPr lang="en-US" sz="1800" b="0" i="1" u="none" strike="noStrike" baseline="0" dirty="0">
                <a:latin typeface="Bookman Old Style" panose="02050604050505020204" pitchFamily="18" charset="0"/>
              </a:rPr>
              <a:t> </a:t>
            </a:r>
            <a:r>
              <a:rPr lang="en-US" sz="1800" b="0" i="0" u="none" strike="noStrike" baseline="0" dirty="0">
                <a:latin typeface="Times New Roman" panose="02020603050405020304" pitchFamily="18" charset="0"/>
              </a:rPr>
              <a:t>(the diagram shows two angles of </a:t>
            </a:r>
            <a:r>
              <a:rPr lang="en-US" sz="1800" b="0" i="1" u="none" strike="noStrike" baseline="0" dirty="0" err="1">
                <a:latin typeface="Bookman Old Style" panose="02050604050505020204" pitchFamily="18" charset="0"/>
              </a:rPr>
              <a:t>δθ</a:t>
            </a:r>
            <a:r>
              <a:rPr lang="en-US" sz="1800" b="0" i="1" u="none" strike="noStrike" baseline="0" dirty="0">
                <a:latin typeface="Bookman Old Style" panose="02050604050505020204" pitchFamily="18" charset="0"/>
              </a:rPr>
              <a:t> </a:t>
            </a:r>
            <a:r>
              <a:rPr lang="en-US" sz="1800" b="0" i="0" u="none" strike="noStrike" baseline="0" dirty="0">
                <a:latin typeface="Times New Roman" panose="02020603050405020304" pitchFamily="18" charset="0"/>
              </a:rPr>
              <a:t>.</a:t>
            </a:r>
          </a:p>
        </p:txBody>
      </p:sp>
      <p:pic>
        <p:nvPicPr>
          <p:cNvPr id="6" name="Picture 5">
            <a:extLst>
              <a:ext uri="{FF2B5EF4-FFF2-40B4-BE49-F238E27FC236}">
                <a16:creationId xmlns:a16="http://schemas.microsoft.com/office/drawing/2014/main" id="{FDB8545E-E86B-4D0A-8A32-49B52D62A024}"/>
              </a:ext>
            </a:extLst>
          </p:cNvPr>
          <p:cNvPicPr>
            <a:picLocks noChangeAspect="1"/>
          </p:cNvPicPr>
          <p:nvPr/>
        </p:nvPicPr>
        <p:blipFill>
          <a:blip r:embed="rId2"/>
          <a:stretch>
            <a:fillRect/>
          </a:stretch>
        </p:blipFill>
        <p:spPr>
          <a:xfrm>
            <a:off x="1168755" y="1676400"/>
            <a:ext cx="7844128" cy="3185104"/>
          </a:xfrm>
          <a:prstGeom prst="rect">
            <a:avLst/>
          </a:prstGeom>
        </p:spPr>
      </p:pic>
    </p:spTree>
    <p:extLst>
      <p:ext uri="{BB962C8B-B14F-4D97-AF65-F5344CB8AC3E}">
        <p14:creationId xmlns:p14="http://schemas.microsoft.com/office/powerpoint/2010/main" val="231152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31</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Using Computer Vision</a:t>
            </a:r>
            <a:endParaRPr lang="en-US" spc="70" dirty="0"/>
          </a:p>
        </p:txBody>
      </p:sp>
      <p:sp>
        <p:nvSpPr>
          <p:cNvPr id="7" name="TextBox 6">
            <a:extLst>
              <a:ext uri="{FF2B5EF4-FFF2-40B4-BE49-F238E27FC236}">
                <a16:creationId xmlns:a16="http://schemas.microsoft.com/office/drawing/2014/main" id="{3CDB7B1F-90C6-4911-8957-DC545887695A}"/>
              </a:ext>
            </a:extLst>
          </p:cNvPr>
          <p:cNvSpPr txBox="1"/>
          <p:nvPr/>
        </p:nvSpPr>
        <p:spPr>
          <a:xfrm>
            <a:off x="1066800" y="1600200"/>
            <a:ext cx="7620000" cy="4247317"/>
          </a:xfrm>
          <a:prstGeom prst="rect">
            <a:avLst/>
          </a:prstGeom>
          <a:noFill/>
        </p:spPr>
        <p:txBody>
          <a:bodyPr wrap="square">
            <a:spAutoFit/>
          </a:bodyPr>
          <a:lstStyle/>
          <a:p>
            <a:r>
              <a:rPr lang="en-US" sz="1800" b="0" i="0" u="none" strike="noStrike" baseline="0" dirty="0">
                <a:solidFill>
                  <a:srgbClr val="9A009A"/>
                </a:solidFill>
                <a:latin typeface="CMSSBX10"/>
              </a:rPr>
              <a:t>Understanding what people are doing</a:t>
            </a:r>
          </a:p>
          <a:p>
            <a:endParaRPr lang="en-US" sz="1800" b="0" i="0" u="none" strike="noStrike" baseline="0" dirty="0">
              <a:latin typeface="NimbusRomNo9L-Regu"/>
            </a:endParaRPr>
          </a:p>
          <a:p>
            <a:pPr algn="l"/>
            <a:r>
              <a:rPr lang="en-US" sz="1800" b="0" i="0" u="none" strike="noStrike" baseline="0" dirty="0">
                <a:latin typeface="NimbusRomNo9L-Regu"/>
              </a:rPr>
              <a:t>Difficulty of how to link observations of the body and the objects nearby to the goals and intentions of the moving people.</a:t>
            </a:r>
          </a:p>
          <a:p>
            <a:pPr algn="l"/>
            <a:endParaRPr lang="en-US" dirty="0">
              <a:latin typeface="NimbusRomNo9L-Regu"/>
            </a:endParaRPr>
          </a:p>
          <a:p>
            <a:pPr algn="l"/>
            <a:r>
              <a:rPr lang="en-US" sz="1800" b="0" i="0" u="none" strike="noStrike" baseline="0" dirty="0">
                <a:latin typeface="NimbusRomNo9L-Regu"/>
              </a:rPr>
              <a:t>Another difficulty is caused by time scale. What someone is doing depends quite strongly </a:t>
            </a:r>
            <a:r>
              <a:rPr lang="en-MY" sz="1800" b="0" i="0" u="none" strike="noStrike" baseline="0" dirty="0">
                <a:latin typeface="NimbusRomNo9L-Regu"/>
              </a:rPr>
              <a:t>on the time scale</a:t>
            </a:r>
          </a:p>
          <a:p>
            <a:pPr algn="l"/>
            <a:endParaRPr lang="en-MY" dirty="0">
              <a:latin typeface="NimbusRomNo9L-Regu"/>
            </a:endParaRPr>
          </a:p>
          <a:p>
            <a:pPr algn="l"/>
            <a:r>
              <a:rPr lang="en-US" sz="1800" b="0" i="0" u="none" strike="noStrike" baseline="0" dirty="0">
                <a:latin typeface="NimbusRomNo9L-Regu"/>
              </a:rPr>
              <a:t>unrelated behaviors are going on at the same time</a:t>
            </a:r>
            <a:endParaRPr lang="en-MY" sz="1800" b="0" i="0" u="none" strike="noStrike" baseline="0" dirty="0">
              <a:latin typeface="NimbusRomNo9L-Regu"/>
            </a:endParaRPr>
          </a:p>
          <a:p>
            <a:pPr algn="l"/>
            <a:endParaRPr lang="en-MY" dirty="0">
              <a:latin typeface="NimbusRomNo9L-Regu"/>
            </a:endParaRPr>
          </a:p>
          <a:p>
            <a:pPr algn="l"/>
            <a:r>
              <a:rPr lang="en-US" sz="1800" b="0" i="0" u="none" strike="noStrike" baseline="0" dirty="0">
                <a:latin typeface="NimbusRomNo9L-Regu"/>
              </a:rPr>
              <a:t>Learned classifiers are guaranteed to behave well only if the training and test data come </a:t>
            </a:r>
            <a:r>
              <a:rPr lang="en-MY" sz="1800" b="0" i="0" u="none" strike="noStrike" baseline="0" dirty="0">
                <a:latin typeface="NimbusRomNo9L-Regu"/>
              </a:rPr>
              <a:t>from the same distribution.</a:t>
            </a:r>
          </a:p>
          <a:p>
            <a:pPr algn="l"/>
            <a:endParaRPr lang="en-MY" dirty="0">
              <a:latin typeface="NimbusRomNo9L-Regu"/>
            </a:endParaRPr>
          </a:p>
          <a:p>
            <a:pPr algn="l"/>
            <a:r>
              <a:rPr lang="en-MY" sz="1800" b="0" i="0" u="none" strike="noStrike" baseline="0" dirty="0">
                <a:latin typeface="NimbusRomNo9L-Regu"/>
              </a:rPr>
              <a:t>For </a:t>
            </a:r>
            <a:r>
              <a:rPr lang="en-US" sz="1800" b="0" i="0" u="none" strike="noStrike" baseline="0" dirty="0">
                <a:latin typeface="NimbusRomNo9L-Regu"/>
              </a:rPr>
              <a:t>activity data, the relationship between training and test data is more untrustworthy people do so many things in so many context</a:t>
            </a:r>
            <a:endParaRPr lang="en-MY" dirty="0"/>
          </a:p>
        </p:txBody>
      </p:sp>
    </p:spTree>
    <p:extLst>
      <p:ext uri="{BB962C8B-B14F-4D97-AF65-F5344CB8AC3E}">
        <p14:creationId xmlns:p14="http://schemas.microsoft.com/office/powerpoint/2010/main" val="2957658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32</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Using Computer Vision</a:t>
            </a:r>
            <a:endParaRPr lang="en-US" spc="70" dirty="0"/>
          </a:p>
        </p:txBody>
      </p:sp>
      <p:pic>
        <p:nvPicPr>
          <p:cNvPr id="8" name="Picture 7">
            <a:extLst>
              <a:ext uri="{FF2B5EF4-FFF2-40B4-BE49-F238E27FC236}">
                <a16:creationId xmlns:a16="http://schemas.microsoft.com/office/drawing/2014/main" id="{8BC48F6E-0B8C-4E6A-948E-44C5126E964B}"/>
              </a:ext>
            </a:extLst>
          </p:cNvPr>
          <p:cNvPicPr>
            <a:picLocks noChangeAspect="1"/>
          </p:cNvPicPr>
          <p:nvPr/>
        </p:nvPicPr>
        <p:blipFill>
          <a:blip r:embed="rId2"/>
          <a:stretch>
            <a:fillRect/>
          </a:stretch>
        </p:blipFill>
        <p:spPr>
          <a:xfrm>
            <a:off x="1194155" y="1563171"/>
            <a:ext cx="7305839" cy="4646057"/>
          </a:xfrm>
          <a:prstGeom prst="rect">
            <a:avLst/>
          </a:prstGeom>
        </p:spPr>
      </p:pic>
      <p:sp>
        <p:nvSpPr>
          <p:cNvPr id="10" name="TextBox 9">
            <a:extLst>
              <a:ext uri="{FF2B5EF4-FFF2-40B4-BE49-F238E27FC236}">
                <a16:creationId xmlns:a16="http://schemas.microsoft.com/office/drawing/2014/main" id="{4CDD9CF7-B95D-49EE-83BE-9A1D794D6200}"/>
              </a:ext>
            </a:extLst>
          </p:cNvPr>
          <p:cNvSpPr txBox="1"/>
          <p:nvPr/>
        </p:nvSpPr>
        <p:spPr>
          <a:xfrm>
            <a:off x="1524000" y="6340041"/>
            <a:ext cx="7010400" cy="646331"/>
          </a:xfrm>
          <a:prstGeom prst="rect">
            <a:avLst/>
          </a:prstGeom>
          <a:noFill/>
        </p:spPr>
        <p:txBody>
          <a:bodyPr wrap="square">
            <a:spAutoFit/>
          </a:bodyPr>
          <a:lstStyle/>
          <a:p>
            <a:pPr algn="l"/>
            <a:r>
              <a:rPr lang="en-US" sz="1800" b="0" i="0" u="none" strike="noStrike" baseline="0" dirty="0">
                <a:latin typeface="NimbusRomNo9L-Regu"/>
              </a:rPr>
              <a:t>Reconstructing humans from a single image is now practical. Each row shows a reconstruction of 3D body shape obtained using a single image</a:t>
            </a:r>
            <a:endParaRPr lang="en-MY" dirty="0"/>
          </a:p>
        </p:txBody>
      </p:sp>
    </p:spTree>
    <p:extLst>
      <p:ext uri="{BB962C8B-B14F-4D97-AF65-F5344CB8AC3E}">
        <p14:creationId xmlns:p14="http://schemas.microsoft.com/office/powerpoint/2010/main" val="163680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33</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Using Computer Vision</a:t>
            </a:r>
            <a:endParaRPr lang="en-US" spc="70" dirty="0"/>
          </a:p>
        </p:txBody>
      </p:sp>
      <p:pic>
        <p:nvPicPr>
          <p:cNvPr id="4" name="Picture 3">
            <a:extLst>
              <a:ext uri="{FF2B5EF4-FFF2-40B4-BE49-F238E27FC236}">
                <a16:creationId xmlns:a16="http://schemas.microsoft.com/office/drawing/2014/main" id="{AB2C29E5-75C1-4D31-A9E5-BFA8EF229EC5}"/>
              </a:ext>
            </a:extLst>
          </p:cNvPr>
          <p:cNvPicPr>
            <a:picLocks noChangeAspect="1"/>
          </p:cNvPicPr>
          <p:nvPr/>
        </p:nvPicPr>
        <p:blipFill>
          <a:blip r:embed="rId2"/>
          <a:stretch>
            <a:fillRect/>
          </a:stretch>
        </p:blipFill>
        <p:spPr>
          <a:xfrm>
            <a:off x="863982" y="1752600"/>
            <a:ext cx="8330435" cy="2578924"/>
          </a:xfrm>
          <a:prstGeom prst="rect">
            <a:avLst/>
          </a:prstGeom>
        </p:spPr>
      </p:pic>
      <p:sp>
        <p:nvSpPr>
          <p:cNvPr id="9" name="TextBox 8">
            <a:extLst>
              <a:ext uri="{FF2B5EF4-FFF2-40B4-BE49-F238E27FC236}">
                <a16:creationId xmlns:a16="http://schemas.microsoft.com/office/drawing/2014/main" id="{381D27A7-E36E-408C-89C4-140ED87824E7}"/>
              </a:ext>
            </a:extLst>
          </p:cNvPr>
          <p:cNvSpPr txBox="1"/>
          <p:nvPr/>
        </p:nvSpPr>
        <p:spPr>
          <a:xfrm>
            <a:off x="1587882" y="4779518"/>
            <a:ext cx="6882634" cy="646331"/>
          </a:xfrm>
          <a:prstGeom prst="rect">
            <a:avLst/>
          </a:prstGeom>
          <a:noFill/>
        </p:spPr>
        <p:txBody>
          <a:bodyPr wrap="square">
            <a:spAutoFit/>
          </a:bodyPr>
          <a:lstStyle/>
          <a:p>
            <a:r>
              <a:rPr lang="en-US" sz="1800" b="0" i="0" u="none" strike="noStrike" baseline="0" dirty="0">
                <a:latin typeface="NimbusRomNo9L-Regu"/>
              </a:rPr>
              <a:t>The same action can look very different; and different actions can look similar</a:t>
            </a:r>
            <a:endParaRPr lang="en-MY" dirty="0"/>
          </a:p>
        </p:txBody>
      </p:sp>
    </p:spTree>
    <p:extLst>
      <p:ext uri="{BB962C8B-B14F-4D97-AF65-F5344CB8AC3E}">
        <p14:creationId xmlns:p14="http://schemas.microsoft.com/office/powerpoint/2010/main" val="3222727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34</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Using Computer Vision</a:t>
            </a:r>
            <a:endParaRPr lang="en-US" spc="70" dirty="0"/>
          </a:p>
        </p:txBody>
      </p:sp>
      <p:pic>
        <p:nvPicPr>
          <p:cNvPr id="6" name="Picture 5">
            <a:extLst>
              <a:ext uri="{FF2B5EF4-FFF2-40B4-BE49-F238E27FC236}">
                <a16:creationId xmlns:a16="http://schemas.microsoft.com/office/drawing/2014/main" id="{67431F8C-2408-49B4-8B31-624A241E1A6F}"/>
              </a:ext>
            </a:extLst>
          </p:cNvPr>
          <p:cNvPicPr>
            <a:picLocks noChangeAspect="1"/>
          </p:cNvPicPr>
          <p:nvPr/>
        </p:nvPicPr>
        <p:blipFill>
          <a:blip r:embed="rId2"/>
          <a:stretch>
            <a:fillRect/>
          </a:stretch>
        </p:blipFill>
        <p:spPr>
          <a:xfrm>
            <a:off x="1524000" y="1606182"/>
            <a:ext cx="7839798" cy="3400800"/>
          </a:xfrm>
          <a:prstGeom prst="rect">
            <a:avLst/>
          </a:prstGeom>
        </p:spPr>
      </p:pic>
      <p:sp>
        <p:nvSpPr>
          <p:cNvPr id="10" name="TextBox 9">
            <a:extLst>
              <a:ext uri="{FF2B5EF4-FFF2-40B4-BE49-F238E27FC236}">
                <a16:creationId xmlns:a16="http://schemas.microsoft.com/office/drawing/2014/main" id="{441479AE-D51D-40FF-8ADE-E44CC4D192DF}"/>
              </a:ext>
            </a:extLst>
          </p:cNvPr>
          <p:cNvSpPr txBox="1"/>
          <p:nvPr/>
        </p:nvSpPr>
        <p:spPr>
          <a:xfrm>
            <a:off x="1029233" y="5470944"/>
            <a:ext cx="8118841" cy="1477328"/>
          </a:xfrm>
          <a:prstGeom prst="rect">
            <a:avLst/>
          </a:prstGeom>
          <a:noFill/>
        </p:spPr>
        <p:txBody>
          <a:bodyPr wrap="square">
            <a:spAutoFit/>
          </a:bodyPr>
          <a:lstStyle/>
          <a:p>
            <a:pPr algn="l"/>
            <a:r>
              <a:rPr lang="en-US" sz="1800" b="0" i="0" u="none" strike="noStrike" baseline="0" dirty="0">
                <a:latin typeface="NimbusRomNo9L-Regu"/>
              </a:rPr>
              <a:t>What you call an action depends on the time scale. The single frame at the </a:t>
            </a:r>
            <a:r>
              <a:rPr lang="en-US" sz="1800" b="0" i="0" u="none" strike="noStrike" baseline="0" dirty="0">
                <a:latin typeface="NimbusRomNo9L-Medi"/>
              </a:rPr>
              <a:t>top </a:t>
            </a:r>
            <a:r>
              <a:rPr lang="en-US" sz="1800" b="0" i="0" u="none" strike="noStrike" baseline="0" dirty="0">
                <a:latin typeface="NimbusRomNo9L-Regu"/>
              </a:rPr>
              <a:t>is best described as opening the fridge (you don’t gaze at the contents when you close a fridge). But if you look at a short clip of video (indicated by the frames in the </a:t>
            </a:r>
            <a:r>
              <a:rPr lang="en-US" sz="1800" b="0" i="0" u="none" strike="noStrike" baseline="0" dirty="0">
                <a:latin typeface="NimbusRomNo9L-Medi"/>
              </a:rPr>
              <a:t>center </a:t>
            </a:r>
            <a:r>
              <a:rPr lang="en-US" sz="1800" b="0" i="0" u="none" strike="noStrike" baseline="0" dirty="0">
                <a:latin typeface="NimbusRomNo9L-Regu"/>
              </a:rPr>
              <a:t>row), the action is best described as getting milk from the fridge. If you look at a long clip (the frames in the </a:t>
            </a:r>
            <a:r>
              <a:rPr lang="en-US" sz="1800" b="0" i="0" u="none" strike="noStrike" baseline="0" dirty="0">
                <a:latin typeface="NimbusRomNo9L-Medi"/>
              </a:rPr>
              <a:t>bottom </a:t>
            </a:r>
            <a:r>
              <a:rPr lang="en-US" sz="1800" b="0" i="0" u="none" strike="noStrike" baseline="0" dirty="0">
                <a:latin typeface="NimbusRomNo9L-Regu"/>
              </a:rPr>
              <a:t>row), the action is best described as fixing a snack.</a:t>
            </a:r>
            <a:endParaRPr lang="en-MY" dirty="0"/>
          </a:p>
        </p:txBody>
      </p:sp>
    </p:spTree>
    <p:extLst>
      <p:ext uri="{BB962C8B-B14F-4D97-AF65-F5344CB8AC3E}">
        <p14:creationId xmlns:p14="http://schemas.microsoft.com/office/powerpoint/2010/main" val="644785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35</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Using Computer Vision</a:t>
            </a:r>
            <a:endParaRPr lang="en-US" spc="70" dirty="0"/>
          </a:p>
        </p:txBody>
      </p:sp>
      <p:sp>
        <p:nvSpPr>
          <p:cNvPr id="7" name="TextBox 6">
            <a:extLst>
              <a:ext uri="{FF2B5EF4-FFF2-40B4-BE49-F238E27FC236}">
                <a16:creationId xmlns:a16="http://schemas.microsoft.com/office/drawing/2014/main" id="{3CDB7B1F-90C6-4911-8957-DC545887695A}"/>
              </a:ext>
            </a:extLst>
          </p:cNvPr>
          <p:cNvSpPr txBox="1"/>
          <p:nvPr/>
        </p:nvSpPr>
        <p:spPr>
          <a:xfrm>
            <a:off x="1066800" y="1600200"/>
            <a:ext cx="7620000" cy="4801314"/>
          </a:xfrm>
          <a:prstGeom prst="rect">
            <a:avLst/>
          </a:prstGeom>
          <a:noFill/>
        </p:spPr>
        <p:txBody>
          <a:bodyPr wrap="square">
            <a:spAutoFit/>
          </a:bodyPr>
          <a:lstStyle/>
          <a:p>
            <a:r>
              <a:rPr lang="en-MY" sz="1800" b="0" i="0" u="none" strike="noStrike" baseline="0" dirty="0">
                <a:solidFill>
                  <a:srgbClr val="9A009A"/>
                </a:solidFill>
                <a:latin typeface="CMSSBX10"/>
              </a:rPr>
              <a:t>Linking pictures and words</a:t>
            </a:r>
          </a:p>
          <a:p>
            <a:endParaRPr lang="en-US" sz="1800" b="0" i="0" u="none" strike="noStrike" baseline="0" dirty="0">
              <a:latin typeface="NimbusRomNo9L-Regu"/>
            </a:endParaRPr>
          </a:p>
          <a:p>
            <a:r>
              <a:rPr lang="en-US" sz="1800" b="0" i="0" u="none" strike="noStrike" baseline="0" dirty="0">
                <a:latin typeface="NimbusRomNo9L-Medi"/>
              </a:rPr>
              <a:t>tagging systems </a:t>
            </a:r>
            <a:r>
              <a:rPr lang="en-US" sz="1800" b="0" i="0" u="none" strike="noStrike" baseline="0" dirty="0">
                <a:latin typeface="NimbusRomNo9L-Regu"/>
              </a:rPr>
              <a:t>that tag images with relevant words.</a:t>
            </a:r>
          </a:p>
          <a:p>
            <a:endParaRPr lang="en-US" dirty="0">
              <a:latin typeface="NimbusRomNo9L-Regu"/>
            </a:endParaRPr>
          </a:p>
          <a:p>
            <a:pPr algn="l"/>
            <a:r>
              <a:rPr lang="en-US" sz="1800" b="0" i="0" u="none" strike="noStrike" baseline="0" dirty="0">
                <a:latin typeface="NimbusRomNo9L-Regu"/>
              </a:rPr>
              <a:t>tags aren’t a comprehensive description of what is happening</a:t>
            </a:r>
          </a:p>
          <a:p>
            <a:pPr algn="l"/>
            <a:r>
              <a:rPr lang="en-MY" sz="1800" b="0" i="0" u="none" strike="noStrike" baseline="0" dirty="0">
                <a:latin typeface="NimbusRomNo9L-Regu"/>
              </a:rPr>
              <a:t>in an image</a:t>
            </a:r>
            <a:endParaRPr lang="en-US" dirty="0">
              <a:latin typeface="NimbusRomNo9L-Regu"/>
            </a:endParaRPr>
          </a:p>
          <a:p>
            <a:endParaRPr lang="en-US" sz="1800" b="0" i="0" u="none" strike="noStrike" baseline="0" dirty="0">
              <a:latin typeface="NimbusRomNo9L-Regu"/>
            </a:endParaRPr>
          </a:p>
          <a:p>
            <a:pPr algn="l"/>
            <a:r>
              <a:rPr lang="en-US" sz="1800" b="0" i="0" u="none" strike="noStrike" baseline="0" dirty="0">
                <a:latin typeface="NimbusRomNo9L-Medi"/>
              </a:rPr>
              <a:t>captioning systems</a:t>
            </a:r>
            <a:r>
              <a:rPr lang="en-US" sz="1800" b="0" i="0" u="none" strike="noStrike" baseline="0" dirty="0">
                <a:latin typeface="NimbusRomNo9L-Regu"/>
              </a:rPr>
              <a:t>—systems that write a caption of one or more sentences describing the image.</a:t>
            </a:r>
          </a:p>
          <a:p>
            <a:pPr algn="l"/>
            <a:endParaRPr lang="en-US" dirty="0">
              <a:latin typeface="NimbusRomNo9L-Regu"/>
            </a:endParaRPr>
          </a:p>
          <a:p>
            <a:pPr algn="l"/>
            <a:r>
              <a:rPr lang="en-US" sz="1800" b="0" i="0" u="none" strike="noStrike" baseline="0" dirty="0">
                <a:latin typeface="NimbusRomNo9L-Regu"/>
              </a:rPr>
              <a:t>Current methods for captioning use detectors to find a set of words that describe the image, and provide those words to a sequence model that is trained to generate a sentence</a:t>
            </a:r>
          </a:p>
          <a:p>
            <a:pPr algn="l"/>
            <a:endParaRPr lang="en-US" dirty="0">
              <a:latin typeface="NimbusRomNo9L-Regu"/>
            </a:endParaRPr>
          </a:p>
          <a:p>
            <a:pPr algn="l"/>
            <a:r>
              <a:rPr lang="en-MY" sz="1800" b="0" i="0" u="none" strike="noStrike" baseline="0" dirty="0">
                <a:latin typeface="NimbusRomNo9L-Regu"/>
              </a:rPr>
              <a:t>To </a:t>
            </a:r>
            <a:r>
              <a:rPr lang="en-US" sz="1800" b="0" i="0" u="none" strike="noStrike" baseline="0" dirty="0">
                <a:latin typeface="NimbusRomNo9L-Regu"/>
              </a:rPr>
              <a:t>establish whether a system has a good representation of what is happening in an image is</a:t>
            </a:r>
            <a:endParaRPr lang="en-US" dirty="0">
              <a:latin typeface="NimbusRomNo9L-Regu"/>
            </a:endParaRPr>
          </a:p>
          <a:p>
            <a:pPr marL="285750" indent="-285750" algn="l">
              <a:buFont typeface="Arial" panose="020B0604020202020204" pitchFamily="34" charset="0"/>
              <a:buChar char="•"/>
            </a:pPr>
            <a:r>
              <a:rPr lang="en-US" sz="1800" i="0" u="none" strike="noStrike" baseline="0" dirty="0">
                <a:solidFill>
                  <a:srgbClr val="000000"/>
                </a:solidFill>
                <a:latin typeface="NimbusRomNo9L-Medi"/>
              </a:rPr>
              <a:t>visual question answering </a:t>
            </a:r>
            <a:r>
              <a:rPr lang="en-US" sz="1800" i="0" u="none" strike="noStrike" baseline="0" dirty="0">
                <a:solidFill>
                  <a:srgbClr val="000000"/>
                </a:solidFill>
                <a:latin typeface="NimbusRomNo9L-Regu"/>
              </a:rPr>
              <a:t>or </a:t>
            </a:r>
            <a:r>
              <a:rPr lang="en-US" sz="1800" i="0" u="none" strike="noStrike" baseline="0" dirty="0">
                <a:solidFill>
                  <a:srgbClr val="000000"/>
                </a:solidFill>
                <a:latin typeface="NimbusRomNo9L-Medi"/>
              </a:rPr>
              <a:t>VQA </a:t>
            </a:r>
            <a:r>
              <a:rPr lang="en-MY" sz="1800" i="0" u="none" strike="noStrike" baseline="0" dirty="0">
                <a:solidFill>
                  <a:srgbClr val="000000"/>
                </a:solidFill>
                <a:latin typeface="NimbusRomNo9L-Regu"/>
              </a:rPr>
              <a:t>system</a:t>
            </a:r>
            <a:r>
              <a:rPr lang="en-MY" dirty="0">
                <a:solidFill>
                  <a:srgbClr val="000000"/>
                </a:solidFill>
                <a:latin typeface="NimbusRomNo9L-Regu"/>
              </a:rPr>
              <a:t> and </a:t>
            </a:r>
            <a:r>
              <a:rPr lang="en-MY" sz="1800" i="0" u="none" strike="noStrike" baseline="0" dirty="0">
                <a:solidFill>
                  <a:srgbClr val="000000"/>
                </a:solidFill>
                <a:latin typeface="NimbusRomNo9L-Regu"/>
              </a:rPr>
              <a:t>a </a:t>
            </a:r>
            <a:r>
              <a:rPr lang="en-MY" sz="1800" i="0" u="none" strike="noStrike" baseline="0" dirty="0">
                <a:solidFill>
                  <a:srgbClr val="000000"/>
                </a:solidFill>
                <a:latin typeface="NimbusRomNo9L-Medi"/>
              </a:rPr>
              <a:t>visual dialog </a:t>
            </a:r>
            <a:r>
              <a:rPr lang="en-MY" sz="1800" i="0" u="none" strike="noStrike" baseline="0" dirty="0">
                <a:solidFill>
                  <a:srgbClr val="000000"/>
                </a:solidFill>
                <a:latin typeface="NimbusRomNo9L-Regu"/>
              </a:rPr>
              <a:t>system</a:t>
            </a:r>
            <a:endParaRPr lang="en-US" sz="1800" i="0" u="none" strike="noStrike" baseline="0" dirty="0">
              <a:latin typeface="NimbusRomNo9L-Regu"/>
            </a:endParaRPr>
          </a:p>
        </p:txBody>
      </p:sp>
    </p:spTree>
    <p:extLst>
      <p:ext uri="{BB962C8B-B14F-4D97-AF65-F5344CB8AC3E}">
        <p14:creationId xmlns:p14="http://schemas.microsoft.com/office/powerpoint/2010/main" val="2678211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36</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Using Computer Vision</a:t>
            </a:r>
            <a:endParaRPr lang="en-US" spc="70" dirty="0"/>
          </a:p>
        </p:txBody>
      </p:sp>
      <p:pic>
        <p:nvPicPr>
          <p:cNvPr id="4" name="Picture 3">
            <a:extLst>
              <a:ext uri="{FF2B5EF4-FFF2-40B4-BE49-F238E27FC236}">
                <a16:creationId xmlns:a16="http://schemas.microsoft.com/office/drawing/2014/main" id="{E0C82B1B-A254-4DB1-88FC-5298486D9BBB}"/>
              </a:ext>
            </a:extLst>
          </p:cNvPr>
          <p:cNvPicPr>
            <a:picLocks noChangeAspect="1"/>
          </p:cNvPicPr>
          <p:nvPr/>
        </p:nvPicPr>
        <p:blipFill>
          <a:blip r:embed="rId2"/>
          <a:stretch>
            <a:fillRect/>
          </a:stretch>
        </p:blipFill>
        <p:spPr>
          <a:xfrm>
            <a:off x="1156055" y="1676400"/>
            <a:ext cx="7722234" cy="1869465"/>
          </a:xfrm>
          <a:prstGeom prst="rect">
            <a:avLst/>
          </a:prstGeom>
        </p:spPr>
      </p:pic>
      <p:sp>
        <p:nvSpPr>
          <p:cNvPr id="8" name="TextBox 7">
            <a:extLst>
              <a:ext uri="{FF2B5EF4-FFF2-40B4-BE49-F238E27FC236}">
                <a16:creationId xmlns:a16="http://schemas.microsoft.com/office/drawing/2014/main" id="{8A6B58D0-8A24-4C99-A73E-EF20AE215A4B}"/>
              </a:ext>
            </a:extLst>
          </p:cNvPr>
          <p:cNvSpPr txBox="1"/>
          <p:nvPr/>
        </p:nvSpPr>
        <p:spPr>
          <a:xfrm>
            <a:off x="1181455" y="3903370"/>
            <a:ext cx="7810145" cy="646331"/>
          </a:xfrm>
          <a:prstGeom prst="rect">
            <a:avLst/>
          </a:prstGeom>
          <a:noFill/>
        </p:spPr>
        <p:txBody>
          <a:bodyPr wrap="square">
            <a:spAutoFit/>
          </a:bodyPr>
          <a:lstStyle/>
          <a:p>
            <a:pPr algn="l"/>
            <a:r>
              <a:rPr lang="en-US" sz="1800" b="0" i="0" u="none" strike="noStrike" baseline="0" dirty="0">
                <a:latin typeface="NimbusRomNo9L-Regu"/>
              </a:rPr>
              <a:t>Automated image captioning systems produce some good results and some </a:t>
            </a:r>
            <a:r>
              <a:rPr lang="en-MY" sz="1800" b="0" i="0" u="none" strike="noStrike" baseline="0" dirty="0">
                <a:latin typeface="NimbusRomNo9L-Regu"/>
              </a:rPr>
              <a:t>failures.</a:t>
            </a:r>
            <a:endParaRPr lang="en-MY" dirty="0"/>
          </a:p>
        </p:txBody>
      </p:sp>
    </p:spTree>
    <p:extLst>
      <p:ext uri="{BB962C8B-B14F-4D97-AF65-F5344CB8AC3E}">
        <p14:creationId xmlns:p14="http://schemas.microsoft.com/office/powerpoint/2010/main" val="1516971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37</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Using Computer Vision</a:t>
            </a:r>
            <a:endParaRPr lang="en-US" spc="70" dirty="0"/>
          </a:p>
        </p:txBody>
      </p:sp>
      <p:pic>
        <p:nvPicPr>
          <p:cNvPr id="6" name="Picture 5">
            <a:extLst>
              <a:ext uri="{FF2B5EF4-FFF2-40B4-BE49-F238E27FC236}">
                <a16:creationId xmlns:a16="http://schemas.microsoft.com/office/drawing/2014/main" id="{7E49251B-BEFC-466A-AE1D-A0EA76F829C9}"/>
              </a:ext>
            </a:extLst>
          </p:cNvPr>
          <p:cNvPicPr>
            <a:picLocks noChangeAspect="1"/>
          </p:cNvPicPr>
          <p:nvPr/>
        </p:nvPicPr>
        <p:blipFill>
          <a:blip r:embed="rId2"/>
          <a:stretch>
            <a:fillRect/>
          </a:stretch>
        </p:blipFill>
        <p:spPr>
          <a:xfrm>
            <a:off x="1207351" y="1828800"/>
            <a:ext cx="7683638" cy="3308570"/>
          </a:xfrm>
          <a:prstGeom prst="rect">
            <a:avLst/>
          </a:prstGeom>
        </p:spPr>
      </p:pic>
      <p:sp>
        <p:nvSpPr>
          <p:cNvPr id="9" name="TextBox 8">
            <a:extLst>
              <a:ext uri="{FF2B5EF4-FFF2-40B4-BE49-F238E27FC236}">
                <a16:creationId xmlns:a16="http://schemas.microsoft.com/office/drawing/2014/main" id="{476AEB42-5D71-4C09-92B4-97720C239369}"/>
              </a:ext>
            </a:extLst>
          </p:cNvPr>
          <p:cNvSpPr txBox="1"/>
          <p:nvPr/>
        </p:nvSpPr>
        <p:spPr>
          <a:xfrm>
            <a:off x="1448360" y="5531006"/>
            <a:ext cx="7161680" cy="646331"/>
          </a:xfrm>
          <a:prstGeom prst="rect">
            <a:avLst/>
          </a:prstGeom>
          <a:noFill/>
        </p:spPr>
        <p:txBody>
          <a:bodyPr wrap="square">
            <a:spAutoFit/>
          </a:bodyPr>
          <a:lstStyle/>
          <a:p>
            <a:pPr algn="l"/>
            <a:r>
              <a:rPr lang="en-US" sz="1800" b="0" i="0" u="none" strike="noStrike" baseline="0" dirty="0">
                <a:latin typeface="NimbusRomNo9L-Regu"/>
              </a:rPr>
              <a:t>Visual question-answering systems produce answers (typically chosen from a multiple-choice set) to natural-language questions about images</a:t>
            </a:r>
            <a:endParaRPr lang="en-MY" dirty="0"/>
          </a:p>
        </p:txBody>
      </p:sp>
    </p:spTree>
    <p:extLst>
      <p:ext uri="{BB962C8B-B14F-4D97-AF65-F5344CB8AC3E}">
        <p14:creationId xmlns:p14="http://schemas.microsoft.com/office/powerpoint/2010/main" val="2905477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38</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Using Computer Vision</a:t>
            </a:r>
            <a:endParaRPr lang="en-US" spc="70" dirty="0"/>
          </a:p>
        </p:txBody>
      </p:sp>
      <p:sp>
        <p:nvSpPr>
          <p:cNvPr id="10" name="TextBox 9">
            <a:extLst>
              <a:ext uri="{FF2B5EF4-FFF2-40B4-BE49-F238E27FC236}">
                <a16:creationId xmlns:a16="http://schemas.microsoft.com/office/drawing/2014/main" id="{2D924860-D2A1-400E-8B84-63C636B3EF21}"/>
              </a:ext>
            </a:extLst>
          </p:cNvPr>
          <p:cNvSpPr txBox="1"/>
          <p:nvPr/>
        </p:nvSpPr>
        <p:spPr>
          <a:xfrm>
            <a:off x="990600" y="6172200"/>
            <a:ext cx="7722234" cy="646331"/>
          </a:xfrm>
          <a:prstGeom prst="rect">
            <a:avLst/>
          </a:prstGeom>
          <a:noFill/>
        </p:spPr>
        <p:txBody>
          <a:bodyPr wrap="square">
            <a:spAutoFit/>
          </a:bodyPr>
          <a:lstStyle/>
          <a:p>
            <a:pPr algn="l"/>
            <a:r>
              <a:rPr lang="en-US" sz="1800" b="0" i="0" u="none" strike="noStrike" baseline="0" dirty="0">
                <a:latin typeface="NimbusRomNo9L-Regu"/>
              </a:rPr>
              <a:t>GAN generated images of lung X-rays. results of a test asking radiologists, given</a:t>
            </a:r>
          </a:p>
          <a:p>
            <a:pPr algn="l"/>
            <a:r>
              <a:rPr lang="en-US" sz="1800" b="0" i="0" u="none" strike="noStrike" baseline="0" dirty="0">
                <a:latin typeface="NimbusRomNo9L-Regu"/>
              </a:rPr>
              <a:t>a pair of X-rays as seen on the left, to tell which is the real X-ray</a:t>
            </a:r>
            <a:endParaRPr lang="en-MY" dirty="0"/>
          </a:p>
        </p:txBody>
      </p:sp>
      <p:pic>
        <p:nvPicPr>
          <p:cNvPr id="12" name="Picture 11">
            <a:extLst>
              <a:ext uri="{FF2B5EF4-FFF2-40B4-BE49-F238E27FC236}">
                <a16:creationId xmlns:a16="http://schemas.microsoft.com/office/drawing/2014/main" id="{DDF0C4BB-FD93-4A97-B22A-C119F1144FA1}"/>
              </a:ext>
            </a:extLst>
          </p:cNvPr>
          <p:cNvPicPr>
            <a:picLocks noChangeAspect="1"/>
          </p:cNvPicPr>
          <p:nvPr/>
        </p:nvPicPr>
        <p:blipFill>
          <a:blip r:embed="rId2"/>
          <a:stretch>
            <a:fillRect/>
          </a:stretch>
        </p:blipFill>
        <p:spPr>
          <a:xfrm>
            <a:off x="481013" y="1743823"/>
            <a:ext cx="9094788" cy="4285502"/>
          </a:xfrm>
          <a:prstGeom prst="rect">
            <a:avLst/>
          </a:prstGeom>
        </p:spPr>
      </p:pic>
    </p:spTree>
    <p:extLst>
      <p:ext uri="{BB962C8B-B14F-4D97-AF65-F5344CB8AC3E}">
        <p14:creationId xmlns:p14="http://schemas.microsoft.com/office/powerpoint/2010/main" val="498858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39</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Using Computer Vision</a:t>
            </a:r>
            <a:endParaRPr lang="en-US" spc="70" dirty="0"/>
          </a:p>
        </p:txBody>
      </p:sp>
      <p:pic>
        <p:nvPicPr>
          <p:cNvPr id="4" name="Picture 3">
            <a:extLst>
              <a:ext uri="{FF2B5EF4-FFF2-40B4-BE49-F238E27FC236}">
                <a16:creationId xmlns:a16="http://schemas.microsoft.com/office/drawing/2014/main" id="{F8F6DF19-4D64-4619-B3B0-523C36B884CA}"/>
              </a:ext>
            </a:extLst>
          </p:cNvPr>
          <p:cNvPicPr>
            <a:picLocks noChangeAspect="1"/>
          </p:cNvPicPr>
          <p:nvPr/>
        </p:nvPicPr>
        <p:blipFill>
          <a:blip r:embed="rId2"/>
          <a:stretch>
            <a:fillRect/>
          </a:stretch>
        </p:blipFill>
        <p:spPr>
          <a:xfrm>
            <a:off x="1295400" y="1828800"/>
            <a:ext cx="7156956" cy="3007125"/>
          </a:xfrm>
          <a:prstGeom prst="rect">
            <a:avLst/>
          </a:prstGeom>
        </p:spPr>
      </p:pic>
      <p:pic>
        <p:nvPicPr>
          <p:cNvPr id="7" name="Picture 6">
            <a:extLst>
              <a:ext uri="{FF2B5EF4-FFF2-40B4-BE49-F238E27FC236}">
                <a16:creationId xmlns:a16="http://schemas.microsoft.com/office/drawing/2014/main" id="{B1A35A1B-D270-4D9C-B43B-B13B515E8418}"/>
              </a:ext>
            </a:extLst>
          </p:cNvPr>
          <p:cNvPicPr>
            <a:picLocks noChangeAspect="1"/>
          </p:cNvPicPr>
          <p:nvPr/>
        </p:nvPicPr>
        <p:blipFill>
          <a:blip r:embed="rId3"/>
          <a:stretch>
            <a:fillRect/>
          </a:stretch>
        </p:blipFill>
        <p:spPr>
          <a:xfrm>
            <a:off x="1524000" y="5027559"/>
            <a:ext cx="6281421" cy="1832081"/>
          </a:xfrm>
          <a:prstGeom prst="rect">
            <a:avLst/>
          </a:prstGeom>
        </p:spPr>
      </p:pic>
      <p:sp>
        <p:nvSpPr>
          <p:cNvPr id="11" name="TextBox 10">
            <a:extLst>
              <a:ext uri="{FF2B5EF4-FFF2-40B4-BE49-F238E27FC236}">
                <a16:creationId xmlns:a16="http://schemas.microsoft.com/office/drawing/2014/main" id="{C4EEB2C9-BF93-46B7-97FC-E5350D979BAC}"/>
              </a:ext>
            </a:extLst>
          </p:cNvPr>
          <p:cNvSpPr txBox="1"/>
          <p:nvPr/>
        </p:nvSpPr>
        <p:spPr>
          <a:xfrm>
            <a:off x="1524000" y="1363651"/>
            <a:ext cx="5029200" cy="369332"/>
          </a:xfrm>
          <a:prstGeom prst="rect">
            <a:avLst/>
          </a:prstGeom>
          <a:noFill/>
        </p:spPr>
        <p:txBody>
          <a:bodyPr wrap="square">
            <a:spAutoFit/>
          </a:bodyPr>
          <a:lstStyle/>
          <a:p>
            <a:r>
              <a:rPr lang="en-MY" sz="1800" b="0" i="0" u="none" strike="noStrike" baseline="0" dirty="0">
                <a:solidFill>
                  <a:srgbClr val="9A009A"/>
                </a:solidFill>
                <a:latin typeface="CMSSBX10"/>
              </a:rPr>
              <a:t>Making pictures</a:t>
            </a:r>
            <a:endParaRPr lang="en-MY" dirty="0"/>
          </a:p>
        </p:txBody>
      </p:sp>
    </p:spTree>
    <p:extLst>
      <p:ext uri="{BB962C8B-B14F-4D97-AF65-F5344CB8AC3E}">
        <p14:creationId xmlns:p14="http://schemas.microsoft.com/office/powerpoint/2010/main" val="3866172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4</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Image Formation</a:t>
            </a:r>
            <a:endParaRPr lang="en-US" spc="7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CA0BD6-A33B-4457-B383-2BC653FC0244}"/>
                  </a:ext>
                </a:extLst>
              </p:cNvPr>
              <p:cNvSpPr txBox="1"/>
              <p:nvPr/>
            </p:nvSpPr>
            <p:spPr>
              <a:xfrm>
                <a:off x="1046883" y="1315961"/>
                <a:ext cx="7844106" cy="5355312"/>
              </a:xfrm>
              <a:prstGeom prst="rect">
                <a:avLst/>
              </a:prstGeom>
              <a:noFill/>
            </p:spPr>
            <p:txBody>
              <a:bodyPr wrap="square">
                <a:spAutoFit/>
              </a:bodyPr>
              <a:lstStyle/>
              <a:p>
                <a:pPr algn="l"/>
                <a:r>
                  <a:rPr lang="en-US" sz="1800" b="0" i="0" u="none" strike="noStrike" baseline="0" dirty="0">
                    <a:solidFill>
                      <a:srgbClr val="9A009A"/>
                    </a:solidFill>
                    <a:latin typeface="CMSSBX10"/>
                  </a:rPr>
                  <a:t>Images without lenses: The pinhole camera</a:t>
                </a:r>
              </a:p>
              <a:p>
                <a:pPr marL="285750" indent="-285750" algn="l">
                  <a:buFont typeface="Arial" panose="020B0604020202020204" pitchFamily="34" charset="0"/>
                  <a:buChar char="•"/>
                </a:pPr>
                <a:r>
                  <a:rPr lang="en-US" sz="1800" b="0" i="0" u="none" strike="noStrike" baseline="0" dirty="0">
                    <a:solidFill>
                      <a:srgbClr val="000000"/>
                    </a:solidFill>
                    <a:latin typeface="NimbusRomNo9L-Regu"/>
                  </a:rPr>
                  <a:t>Image sensors gather light scattered from objects in a </a:t>
                </a:r>
                <a:r>
                  <a:rPr lang="en-US" sz="1800" b="0" i="0" u="none" strike="noStrike" baseline="0" dirty="0">
                    <a:solidFill>
                      <a:srgbClr val="000000"/>
                    </a:solidFill>
                    <a:latin typeface="NimbusRomNo9L-Medi"/>
                  </a:rPr>
                  <a:t>scene </a:t>
                </a:r>
                <a:r>
                  <a:rPr lang="en-US" sz="1800" b="0" i="0" u="none" strike="noStrike" baseline="0" dirty="0">
                    <a:solidFill>
                      <a:srgbClr val="000000"/>
                    </a:solidFill>
                    <a:latin typeface="NimbusRomNo9L-Regu"/>
                  </a:rPr>
                  <a:t>and create a 2D image</a:t>
                </a:r>
              </a:p>
              <a:p>
                <a:pPr marL="285750" indent="-285750" algn="l">
                  <a:buFont typeface="Arial" panose="020B0604020202020204" pitchFamily="34" charset="0"/>
                  <a:buChar char="•"/>
                </a:pPr>
                <a:r>
                  <a:rPr lang="en-US" sz="1800" b="0" i="0" u="none" strike="noStrike" baseline="0" dirty="0">
                    <a:solidFill>
                      <a:srgbClr val="000000"/>
                    </a:solidFill>
                    <a:latin typeface="NimbusRomNo9L-Regu"/>
                  </a:rPr>
                  <a:t>whole image plane as a </a:t>
                </a:r>
                <a:r>
                  <a:rPr lang="en-US" sz="1800" b="0" i="0" u="none" strike="noStrike" baseline="0" dirty="0">
                    <a:solidFill>
                      <a:srgbClr val="000000"/>
                    </a:solidFill>
                    <a:latin typeface="NimbusRomNo9L-Medi"/>
                  </a:rPr>
                  <a:t>sensor</a:t>
                </a:r>
                <a:r>
                  <a:rPr lang="en-US" sz="1800" b="0" i="0" u="none" strike="noStrike" baseline="0" dirty="0">
                    <a:solidFill>
                      <a:srgbClr val="000000"/>
                    </a:solidFill>
                    <a:latin typeface="NimbusRomNo9L-Regu"/>
                  </a:rPr>
                  <a:t>, but each pixel is an individual tiny</a:t>
                </a:r>
                <a:r>
                  <a:rPr lang="en-US" dirty="0">
                    <a:solidFill>
                      <a:srgbClr val="00A6A6"/>
                    </a:solidFill>
                    <a:latin typeface="CMSS8"/>
                  </a:rPr>
                  <a:t> </a:t>
                </a:r>
                <a:r>
                  <a:rPr lang="en-US" sz="1800" b="0" i="0" u="none" strike="noStrike" baseline="0" dirty="0">
                    <a:solidFill>
                      <a:srgbClr val="000000"/>
                    </a:solidFill>
                    <a:latin typeface="NimbusRomNo9L-Regu"/>
                  </a:rPr>
                  <a:t>sensor—usually a charge-coupled device (CCD) or complementary metal-oxide semiconductor </a:t>
                </a:r>
                <a:r>
                  <a:rPr lang="en-MY" sz="1800" b="0" i="0" u="none" strike="noStrike" baseline="0" dirty="0">
                    <a:solidFill>
                      <a:srgbClr val="000000"/>
                    </a:solidFill>
                    <a:latin typeface="NimbusRomNo9L-Regu"/>
                  </a:rPr>
                  <a:t>(CMOS)</a:t>
                </a:r>
              </a:p>
              <a:p>
                <a:pPr marL="285750" indent="-285750" algn="l">
                  <a:buFont typeface="Arial" panose="020B0604020202020204" pitchFamily="34" charset="0"/>
                  <a:buChar char="•"/>
                </a:pPr>
                <a:r>
                  <a:rPr lang="en-US" sz="1800" b="0" i="0" u="none" strike="noStrike" baseline="0" dirty="0">
                    <a:latin typeface="NimbusRomNo9L-Regu"/>
                  </a:rPr>
                  <a:t>focused image: all the photons arriving at a sensor come from approximately the same spot on the object in the world</a:t>
                </a:r>
                <a:endParaRPr lang="en-US" dirty="0">
                  <a:solidFill>
                    <a:srgbClr val="9A009A"/>
                  </a:solidFill>
                  <a:latin typeface="NimbusRomNo9L-Regu"/>
                </a:endParaRPr>
              </a:p>
              <a:p>
                <a:pPr algn="l"/>
                <a:r>
                  <a:rPr lang="en-US" dirty="0">
                    <a:solidFill>
                      <a:srgbClr val="9A009A"/>
                    </a:solidFill>
                    <a:latin typeface="NimbusRomNo9L-Regu"/>
                  </a:rPr>
                  <a:t>Pinhole camera: </a:t>
                </a:r>
              </a:p>
              <a:p>
                <a:pPr marL="285750" indent="-285750" algn="l">
                  <a:buFont typeface="Arial" panose="020B0604020202020204" pitchFamily="34" charset="0"/>
                  <a:buChar char="•"/>
                </a:pPr>
                <a:r>
                  <a:rPr lang="en-MY" sz="1800" b="0" i="0" u="none" strike="noStrike" baseline="0" dirty="0">
                    <a:latin typeface="Times New Roman" panose="02020603050405020304" pitchFamily="18" charset="0"/>
                  </a:rPr>
                  <a:t>Pinhole</a:t>
                </a:r>
                <a:r>
                  <a:rPr lang="en-MY" dirty="0">
                    <a:latin typeface="Times New Roman" panose="02020603050405020304" pitchFamily="18" charset="0"/>
                  </a:rPr>
                  <a:t> </a:t>
                </a:r>
                <a:r>
                  <a:rPr lang="en-US" sz="1800" b="0" i="0" u="none" strike="noStrike" baseline="0" dirty="0">
                    <a:latin typeface="Times New Roman" panose="02020603050405020304" pitchFamily="18" charset="0"/>
                  </a:rPr>
                  <a:t>opening, </a:t>
                </a:r>
                <a:r>
                  <a:rPr lang="en-US" sz="1800" b="0" i="1" u="none" strike="noStrike" baseline="0" dirty="0">
                    <a:latin typeface="Georgia" panose="02040502050405020303" pitchFamily="18" charset="0"/>
                  </a:rPr>
                  <a:t>O</a:t>
                </a:r>
                <a:r>
                  <a:rPr lang="en-US" sz="1800" b="0" i="0" u="none" strike="noStrike" baseline="0" dirty="0">
                    <a:latin typeface="Times New Roman" panose="02020603050405020304" pitchFamily="18" charset="0"/>
                  </a:rPr>
                  <a:t>, at the front of a box, and an image plane at the back of the box</a:t>
                </a:r>
              </a:p>
              <a:p>
                <a:pPr marL="285750" indent="-285750" algn="l">
                  <a:buFont typeface="Arial" panose="020B0604020202020204" pitchFamily="34" charset="0"/>
                  <a:buChar char="•"/>
                </a:pPr>
                <a:r>
                  <a:rPr lang="en-US" sz="1800" b="0" i="0" u="none" strike="noStrike" baseline="0" dirty="0">
                    <a:latin typeface="NimbusRomNo9L-Regu"/>
                  </a:rPr>
                  <a:t>opening is called the </a:t>
                </a:r>
                <a:r>
                  <a:rPr lang="en-US" sz="1800" b="0" i="0" u="none" strike="noStrike" baseline="0" dirty="0">
                    <a:latin typeface="NimbusRomNo9L-Medi"/>
                  </a:rPr>
                  <a:t>aperture, </a:t>
                </a:r>
                <a:r>
                  <a:rPr lang="en-US" sz="1800" b="0" i="1" u="none" strike="noStrike" baseline="0" dirty="0">
                    <a:latin typeface="Gill Sans MT" panose="020B0502020104020203" pitchFamily="34" charset="0"/>
                  </a:rPr>
                  <a:t>f </a:t>
                </a:r>
                <a:r>
                  <a:rPr lang="en-US" sz="1800" b="0" i="0" u="none" strike="noStrike" baseline="0" dirty="0">
                    <a:latin typeface="Times New Roman" panose="02020603050405020304" pitchFamily="18" charset="0"/>
                  </a:rPr>
                  <a:t>is the </a:t>
                </a:r>
                <a:r>
                  <a:rPr lang="en-US" sz="1800" b="1" i="0" u="none" strike="noStrike" baseline="0" dirty="0">
                    <a:latin typeface="Times New Roman" panose="02020603050405020304" pitchFamily="18" charset="0"/>
                  </a:rPr>
                  <a:t>focal length</a:t>
                </a:r>
                <a:r>
                  <a:rPr lang="en-US" sz="1800" b="0" i="0" u="none" strike="noStrike" baseline="0" dirty="0">
                    <a:latin typeface="Times New Roman" panose="02020603050405020304" pitchFamily="18" charset="0"/>
                  </a:rPr>
                  <a:t>—the distance from the pinhole to the image </a:t>
                </a:r>
                <a:r>
                  <a:rPr lang="en-MY" sz="1800" b="0" i="0" u="none" strike="noStrike" baseline="0" dirty="0">
                    <a:latin typeface="Times New Roman" panose="02020603050405020304" pitchFamily="18" charset="0"/>
                  </a:rPr>
                  <a:t>plane</a:t>
                </a:r>
              </a:p>
              <a:p>
                <a:pPr marL="285750" indent="-285750" algn="l">
                  <a:buFont typeface="Arial" panose="020B0604020202020204" pitchFamily="34" charset="0"/>
                  <a:buChar char="•"/>
                </a:pPr>
                <a:endParaRPr lang="en-US" sz="1800" b="0" i="0" u="none" strike="noStrike" baseline="0" dirty="0">
                  <a:latin typeface="Times New Roman" panose="02020603050405020304" pitchFamily="18" charset="0"/>
                </a:endParaRPr>
              </a:p>
              <a:p>
                <a:pPr marL="285750" indent="-285750" algn="l">
                  <a:buFont typeface="Arial" panose="020B0604020202020204" pitchFamily="34" charset="0"/>
                  <a:buChar char="•"/>
                </a:pPr>
                <a:r>
                  <a:rPr lang="en-MY" sz="1800" b="0" i="0" u="none" strike="noStrike" baseline="0" dirty="0">
                    <a:latin typeface="NimbusRomNo9L-Regu"/>
                  </a:rPr>
                  <a:t>moving objects can be focused if it moves a short distance in the sensors’ time window</a:t>
                </a:r>
              </a:p>
              <a:p>
                <a:pPr marL="285750" indent="-285750" algn="l">
                  <a:buFont typeface="Arial" panose="020B0604020202020204" pitchFamily="34" charset="0"/>
                  <a:buChar char="•"/>
                </a:pPr>
                <a:r>
                  <a:rPr lang="en-MY" dirty="0">
                    <a:latin typeface="NimbusRomNo9L-Regu"/>
                  </a:rPr>
                  <a:t>if defocused moving object: motion blur</a:t>
                </a:r>
              </a:p>
              <a:p>
                <a:pPr marL="285750" indent="-285750" algn="l">
                  <a:buFont typeface="Arial" panose="020B0604020202020204" pitchFamily="34" charset="0"/>
                  <a:buChar char="•"/>
                </a:pPr>
                <a:r>
                  <a:rPr lang="en-MY" sz="1800" b="0" i="0" u="none" strike="noStrike" baseline="0" dirty="0">
                    <a:latin typeface="NimbusRomNo9L-Regu"/>
                  </a:rPr>
                  <a:t>projection </a:t>
                </a:r>
                <a:r>
                  <a:rPr lang="en-MY" sz="1800" b="0" i="0" u="none" strike="noStrike" baseline="0" dirty="0">
                    <a:latin typeface="Times New Roman" panose="02020603050405020304" pitchFamily="18" charset="0"/>
                  </a:rPr>
                  <a:t>of a point </a:t>
                </a:r>
                <a14:m>
                  <m:oMath xmlns:m="http://schemas.openxmlformats.org/officeDocument/2006/math">
                    <m:sSub>
                      <m:sSubPr>
                        <m:ctrlPr>
                          <a:rPr lang="en-MY" sz="1800" b="0" i="1" u="none" strike="noStrike" baseline="0" dirty="0" smtClean="0">
                            <a:latin typeface="Cambria Math" panose="02040503050406030204" pitchFamily="18" charset="0"/>
                          </a:rPr>
                        </m:ctrlPr>
                      </m:sSubPr>
                      <m:e>
                        <m:r>
                          <a:rPr lang="en-US" sz="1800" b="0" i="1" u="none" strike="noStrike" baseline="0" dirty="0" smtClean="0">
                            <a:latin typeface="Cambria Math" panose="02040503050406030204" pitchFamily="18" charset="0"/>
                          </a:rPr>
                          <m:t>𝑃</m:t>
                        </m:r>
                      </m:e>
                      <m:sub>
                        <m:r>
                          <a:rPr lang="en-MY" sz="1800" b="0" i="1" u="none" strike="noStrike" baseline="0" dirty="0" smtClean="0">
                            <a:latin typeface="Cambria Math" panose="02040503050406030204" pitchFamily="18" charset="0"/>
                            <a:ea typeface="Cambria Math" panose="02040503050406030204" pitchFamily="18" charset="0"/>
                          </a:rPr>
                          <m:t>𝜆</m:t>
                        </m:r>
                      </m:sub>
                    </m:sSub>
                  </m:oMath>
                </a14:m>
                <a:endParaRPr lang="en-US" sz="1800" b="0" i="0" u="none" strike="noStrike" baseline="0" dirty="0">
                  <a:latin typeface="Times New Roman" panose="02020603050405020304" pitchFamily="18" charset="0"/>
                </a:endParaRPr>
              </a:p>
              <a:p>
                <a:endParaRPr lang="en-MY" dirty="0">
                  <a:latin typeface="NimbusRomNo9L-Regu"/>
                </a:endParaRPr>
              </a:p>
            </p:txBody>
          </p:sp>
        </mc:Choice>
        <mc:Fallback xmlns="">
          <p:sp>
            <p:nvSpPr>
              <p:cNvPr id="8" name="TextBox 7">
                <a:extLst>
                  <a:ext uri="{FF2B5EF4-FFF2-40B4-BE49-F238E27FC236}">
                    <a16:creationId xmlns:a16="http://schemas.microsoft.com/office/drawing/2014/main" id="{B1CA0BD6-A33B-4457-B383-2BC653FC0244}"/>
                  </a:ext>
                </a:extLst>
              </p:cNvPr>
              <p:cNvSpPr txBox="1">
                <a:spLocks noRot="1" noChangeAspect="1" noMove="1" noResize="1" noEditPoints="1" noAdjustHandles="1" noChangeArrowheads="1" noChangeShapeType="1" noTextEdit="1"/>
              </p:cNvSpPr>
              <p:nvPr/>
            </p:nvSpPr>
            <p:spPr>
              <a:xfrm>
                <a:off x="1046883" y="1315961"/>
                <a:ext cx="7844106" cy="5355312"/>
              </a:xfrm>
              <a:prstGeom prst="rect">
                <a:avLst/>
              </a:prstGeom>
              <a:blipFill>
                <a:blip r:embed="rId2"/>
                <a:stretch>
                  <a:fillRect l="-700" t="-683"/>
                </a:stretch>
              </a:blipFill>
            </p:spPr>
            <p:txBody>
              <a:bodyPr/>
              <a:lstStyle/>
              <a:p>
                <a:r>
                  <a:rPr lang="en-MY">
                    <a:noFill/>
                  </a:rPr>
                  <a:t> </a:t>
                </a:r>
              </a:p>
            </p:txBody>
          </p:sp>
        </mc:Fallback>
      </mc:AlternateContent>
      <p:pic>
        <p:nvPicPr>
          <p:cNvPr id="4" name="Picture 3">
            <a:extLst>
              <a:ext uri="{FF2B5EF4-FFF2-40B4-BE49-F238E27FC236}">
                <a16:creationId xmlns:a16="http://schemas.microsoft.com/office/drawing/2014/main" id="{F70180E8-316B-4B4B-B0FD-75E1D7D80C9A}"/>
              </a:ext>
            </a:extLst>
          </p:cNvPr>
          <p:cNvPicPr>
            <a:picLocks noChangeAspect="1"/>
          </p:cNvPicPr>
          <p:nvPr/>
        </p:nvPicPr>
        <p:blipFill>
          <a:blip r:embed="rId3"/>
          <a:stretch>
            <a:fillRect/>
          </a:stretch>
        </p:blipFill>
        <p:spPr>
          <a:xfrm>
            <a:off x="3962400" y="6197600"/>
            <a:ext cx="3430282" cy="703053"/>
          </a:xfrm>
          <a:prstGeom prst="rect">
            <a:avLst/>
          </a:prstGeom>
        </p:spPr>
      </p:pic>
    </p:spTree>
    <p:extLst>
      <p:ext uri="{BB962C8B-B14F-4D97-AF65-F5344CB8AC3E}">
        <p14:creationId xmlns:p14="http://schemas.microsoft.com/office/powerpoint/2010/main" val="1065270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40</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Using Computer Vision</a:t>
            </a:r>
            <a:endParaRPr lang="en-US" spc="70" dirty="0"/>
          </a:p>
        </p:txBody>
      </p:sp>
      <p:pic>
        <p:nvPicPr>
          <p:cNvPr id="8" name="Picture 7">
            <a:extLst>
              <a:ext uri="{FF2B5EF4-FFF2-40B4-BE49-F238E27FC236}">
                <a16:creationId xmlns:a16="http://schemas.microsoft.com/office/drawing/2014/main" id="{C0C79314-42FC-421E-A1F7-2801D9479785}"/>
              </a:ext>
            </a:extLst>
          </p:cNvPr>
          <p:cNvPicPr>
            <a:picLocks noChangeAspect="1"/>
          </p:cNvPicPr>
          <p:nvPr/>
        </p:nvPicPr>
        <p:blipFill>
          <a:blip r:embed="rId2"/>
          <a:stretch>
            <a:fillRect/>
          </a:stretch>
        </p:blipFill>
        <p:spPr>
          <a:xfrm>
            <a:off x="983145" y="1304562"/>
            <a:ext cx="7882444" cy="5163276"/>
          </a:xfrm>
          <a:prstGeom prst="rect">
            <a:avLst/>
          </a:prstGeom>
        </p:spPr>
      </p:pic>
      <p:sp>
        <p:nvSpPr>
          <p:cNvPr id="10" name="TextBox 9">
            <a:extLst>
              <a:ext uri="{FF2B5EF4-FFF2-40B4-BE49-F238E27FC236}">
                <a16:creationId xmlns:a16="http://schemas.microsoft.com/office/drawing/2014/main" id="{2D924860-D2A1-400E-8B84-63C636B3EF21}"/>
              </a:ext>
            </a:extLst>
          </p:cNvPr>
          <p:cNvSpPr txBox="1"/>
          <p:nvPr/>
        </p:nvSpPr>
        <p:spPr>
          <a:xfrm>
            <a:off x="1168754" y="6558274"/>
            <a:ext cx="6966101" cy="369332"/>
          </a:xfrm>
          <a:prstGeom prst="rect">
            <a:avLst/>
          </a:prstGeom>
          <a:noFill/>
        </p:spPr>
        <p:txBody>
          <a:bodyPr wrap="square">
            <a:spAutoFit/>
          </a:bodyPr>
          <a:lstStyle/>
          <a:p>
            <a:r>
              <a:rPr lang="en-US" sz="1800" b="0" i="0" u="none" strike="noStrike" baseline="0" dirty="0">
                <a:latin typeface="NimbusRomNo9L-Regu"/>
              </a:rPr>
              <a:t>Mobileye’s camera-based sensing for autonomous vehicles</a:t>
            </a:r>
            <a:endParaRPr lang="en-MY" dirty="0"/>
          </a:p>
        </p:txBody>
      </p:sp>
    </p:spTree>
    <p:extLst>
      <p:ext uri="{BB962C8B-B14F-4D97-AF65-F5344CB8AC3E}">
        <p14:creationId xmlns:p14="http://schemas.microsoft.com/office/powerpoint/2010/main" val="4007974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spc="20" dirty="0"/>
              <a:t>41</a:t>
            </a:fld>
            <a:endParaRPr spc="20" dirty="0"/>
          </a:p>
        </p:txBody>
      </p:sp>
      <p:sp>
        <p:nvSpPr>
          <p:cNvPr id="2" name="object 2"/>
          <p:cNvSpPr txBox="1">
            <a:spLocks noGrp="1"/>
          </p:cNvSpPr>
          <p:nvPr>
            <p:ph type="title"/>
          </p:nvPr>
        </p:nvSpPr>
        <p:spPr>
          <a:xfrm>
            <a:off x="1168755" y="798728"/>
            <a:ext cx="7722234" cy="379730"/>
          </a:xfrm>
          <a:prstGeom prst="rect">
            <a:avLst/>
          </a:prstGeom>
          <a:ln w="51816">
            <a:solidFill>
              <a:srgbClr val="000000"/>
            </a:solidFill>
          </a:ln>
        </p:spPr>
        <p:txBody>
          <a:bodyPr vert="horz" wrap="square" lIns="0" tIns="0" rIns="0" bIns="0" rtlCol="0">
            <a:spAutoFit/>
          </a:bodyPr>
          <a:lstStyle/>
          <a:p>
            <a:pPr algn="ctr">
              <a:lnSpc>
                <a:spcPts val="2610"/>
              </a:lnSpc>
            </a:pPr>
            <a:r>
              <a:rPr spc="90" dirty="0"/>
              <a:t>Summary</a:t>
            </a:r>
          </a:p>
        </p:txBody>
      </p:sp>
      <p:sp>
        <p:nvSpPr>
          <p:cNvPr id="6" name="TextBox 5">
            <a:extLst>
              <a:ext uri="{FF2B5EF4-FFF2-40B4-BE49-F238E27FC236}">
                <a16:creationId xmlns:a16="http://schemas.microsoft.com/office/drawing/2014/main" id="{81646624-1AAF-4537-8CD0-878A2C98BB40}"/>
              </a:ext>
            </a:extLst>
          </p:cNvPr>
          <p:cNvSpPr txBox="1"/>
          <p:nvPr/>
        </p:nvSpPr>
        <p:spPr>
          <a:xfrm>
            <a:off x="1156730" y="1685410"/>
            <a:ext cx="7503159" cy="2585323"/>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NimbusRomNo9L-Regu"/>
              </a:rPr>
              <a:t>Representations of images capture edges, texture, optical flow, </a:t>
            </a:r>
            <a:r>
              <a:rPr lang="en-US" sz="1800" b="0" i="0" u="none" strike="noStrike" baseline="0">
                <a:latin typeface="NimbusRomNo9L-Regu"/>
              </a:rPr>
              <a:t>and regions</a:t>
            </a:r>
          </a:p>
          <a:p>
            <a:pPr marL="285750" indent="-285750" algn="l">
              <a:buFont typeface="Arial" panose="020B0604020202020204" pitchFamily="34" charset="0"/>
              <a:buChar char="•"/>
            </a:pPr>
            <a:endParaRPr lang="en-US" sz="1800" b="0" i="0" u="none" strike="noStrike" baseline="0"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Convolutional neural networks produce accurate image classifiers that use learned features.</a:t>
            </a:r>
          </a:p>
          <a:p>
            <a:pPr marL="285750" indent="-285750" algn="l">
              <a:buFont typeface="Arial" panose="020B0604020202020204" pitchFamily="34" charset="0"/>
              <a:buChar char="•"/>
            </a:pPr>
            <a:endParaRPr lang="en-US"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Image classifiers can be turned into object detectors</a:t>
            </a:r>
          </a:p>
          <a:p>
            <a:pPr marL="285750" indent="-285750" algn="l">
              <a:buFont typeface="Arial" panose="020B0604020202020204" pitchFamily="34" charset="0"/>
              <a:buChar char="•"/>
            </a:pPr>
            <a:endParaRPr lang="en-US" dirty="0">
              <a:latin typeface="NimbusRomNo9L-Regu"/>
            </a:endParaRPr>
          </a:p>
          <a:p>
            <a:pPr marL="285750" indent="-285750" algn="l">
              <a:buFont typeface="Arial" panose="020B0604020202020204" pitchFamily="34" charset="0"/>
              <a:buChar char="•"/>
            </a:pPr>
            <a:r>
              <a:rPr lang="en-US" sz="1800" b="0" i="0" u="none" strike="noStrike" baseline="0" dirty="0">
                <a:latin typeface="NimbusRomNo9L-Regu"/>
              </a:rPr>
              <a:t>With more than one view of a scene, it is possible to recover the 3D structure of the scene and the relationship between views</a:t>
            </a:r>
            <a:endParaRPr lang="en-MY"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5</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Image Formation</a:t>
            </a:r>
            <a:endParaRPr lang="en-US" spc="70" dirty="0"/>
          </a:p>
        </p:txBody>
      </p:sp>
      <p:pic>
        <p:nvPicPr>
          <p:cNvPr id="6" name="Picture 5">
            <a:extLst>
              <a:ext uri="{FF2B5EF4-FFF2-40B4-BE49-F238E27FC236}">
                <a16:creationId xmlns:a16="http://schemas.microsoft.com/office/drawing/2014/main" id="{4E65F570-76E3-4CDB-91B1-6E620D50B021}"/>
              </a:ext>
            </a:extLst>
          </p:cNvPr>
          <p:cNvPicPr>
            <a:picLocks noChangeAspect="1"/>
          </p:cNvPicPr>
          <p:nvPr/>
        </p:nvPicPr>
        <p:blipFill>
          <a:blip r:embed="rId2"/>
          <a:stretch>
            <a:fillRect/>
          </a:stretch>
        </p:blipFill>
        <p:spPr>
          <a:xfrm>
            <a:off x="1424767" y="1407563"/>
            <a:ext cx="7208866" cy="2772199"/>
          </a:xfrm>
          <a:prstGeom prst="rect">
            <a:avLst/>
          </a:prstGeom>
        </p:spPr>
      </p:pic>
      <p:sp>
        <p:nvSpPr>
          <p:cNvPr id="9" name="TextBox 8">
            <a:extLst>
              <a:ext uri="{FF2B5EF4-FFF2-40B4-BE49-F238E27FC236}">
                <a16:creationId xmlns:a16="http://schemas.microsoft.com/office/drawing/2014/main" id="{ECD620FB-5C27-4850-882C-026CEBDDD4F8}"/>
              </a:ext>
            </a:extLst>
          </p:cNvPr>
          <p:cNvSpPr txBox="1"/>
          <p:nvPr/>
        </p:nvSpPr>
        <p:spPr>
          <a:xfrm>
            <a:off x="1143355" y="4610511"/>
            <a:ext cx="8049433" cy="1754326"/>
          </a:xfrm>
          <a:prstGeom prst="rect">
            <a:avLst/>
          </a:prstGeom>
          <a:noFill/>
        </p:spPr>
        <p:txBody>
          <a:bodyPr wrap="square">
            <a:spAutoFit/>
          </a:bodyPr>
          <a:lstStyle/>
          <a:p>
            <a:pPr marR="10990" algn="just"/>
            <a:r>
              <a:rPr lang="en-US" sz="1800" b="0" i="0" u="none" strike="noStrike" baseline="0" dirty="0">
                <a:latin typeface="Times New Roman" panose="02020603050405020304" pitchFamily="18" charset="0"/>
              </a:rPr>
              <a:t>Each light sensitive element at the back of a pinhole camera receives light that passes through the pinhole from a small range of directions. If the pinhole is small enough, the result is a focused image behind the pinhole. The process of projection means that large, distant objects look the same as smaller, nearby objects—the point </a:t>
            </a:r>
            <a:r>
              <a:rPr lang="en-US" sz="1800" b="0" i="1" u="none" strike="noStrike" baseline="0" dirty="0">
                <a:latin typeface="Georgia" panose="02040502050405020303" pitchFamily="18" charset="0"/>
              </a:rPr>
              <a:t>P</a:t>
            </a:r>
            <a:r>
              <a:rPr lang="en-US" sz="1800" b="0" i="1" u="none" strike="noStrike" baseline="30000" dirty="0">
                <a:latin typeface="Arial" panose="020B0604020202020204" pitchFamily="34" charset="0"/>
              </a:rPr>
              <a:t>t</a:t>
            </a:r>
            <a:r>
              <a:rPr lang="en-US" sz="1800" b="0" i="1" u="none" strike="noStrike" baseline="0" dirty="0">
                <a:latin typeface="Arial" panose="020B0604020202020204" pitchFamily="34" charset="0"/>
              </a:rPr>
              <a:t> </a:t>
            </a:r>
            <a:r>
              <a:rPr lang="en-US" sz="1800" b="0" i="0" u="none" strike="noStrike" baseline="0" dirty="0">
                <a:latin typeface="Times New Roman" panose="02020603050405020304" pitchFamily="18" charset="0"/>
              </a:rPr>
              <a:t>in the image plane could have come from a nearby toy tower at point </a:t>
            </a:r>
            <a:r>
              <a:rPr lang="en-US" sz="1800" b="0" i="1" u="none" strike="noStrike" baseline="0" dirty="0">
                <a:latin typeface="Georgia" panose="02040502050405020303" pitchFamily="18" charset="0"/>
              </a:rPr>
              <a:t>P </a:t>
            </a:r>
            <a:r>
              <a:rPr lang="en-US" sz="1800" b="0" i="0" u="none" strike="noStrike" baseline="0" dirty="0">
                <a:latin typeface="Times New Roman" panose="02020603050405020304" pitchFamily="18" charset="0"/>
              </a:rPr>
              <a:t>or from a distant real tower at point </a:t>
            </a:r>
            <a:r>
              <a:rPr lang="en-US" sz="1800" b="0" i="1" u="none" strike="noStrike" baseline="0" dirty="0">
                <a:latin typeface="Georgia" panose="02040502050405020303" pitchFamily="18" charset="0"/>
              </a:rPr>
              <a:t>Q</a:t>
            </a:r>
            <a:r>
              <a:rPr lang="en-US" sz="1800" b="0" i="0" u="none" strike="noStrike" baseline="0" dirty="0">
                <a:latin typeface="Times New Roman" panose="02020603050405020304" pitchFamily="18" charset="0"/>
              </a:rPr>
              <a:t>.</a:t>
            </a:r>
          </a:p>
        </p:txBody>
      </p:sp>
    </p:spTree>
    <p:extLst>
      <p:ext uri="{BB962C8B-B14F-4D97-AF65-F5344CB8AC3E}">
        <p14:creationId xmlns:p14="http://schemas.microsoft.com/office/powerpoint/2010/main" val="229789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6</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Image Formation</a:t>
            </a:r>
            <a:endParaRPr lang="en-US" spc="70" dirty="0"/>
          </a:p>
        </p:txBody>
      </p:sp>
      <p:sp>
        <p:nvSpPr>
          <p:cNvPr id="8" name="TextBox 7">
            <a:extLst>
              <a:ext uri="{FF2B5EF4-FFF2-40B4-BE49-F238E27FC236}">
                <a16:creationId xmlns:a16="http://schemas.microsoft.com/office/drawing/2014/main" id="{B1CA0BD6-A33B-4457-B383-2BC653FC0244}"/>
              </a:ext>
            </a:extLst>
          </p:cNvPr>
          <p:cNvSpPr txBox="1"/>
          <p:nvPr/>
        </p:nvSpPr>
        <p:spPr>
          <a:xfrm>
            <a:off x="1046883" y="1315961"/>
            <a:ext cx="7844106" cy="2308324"/>
          </a:xfrm>
          <a:prstGeom prst="rect">
            <a:avLst/>
          </a:prstGeom>
          <a:noFill/>
        </p:spPr>
        <p:txBody>
          <a:bodyPr wrap="square">
            <a:spAutoFit/>
          </a:bodyPr>
          <a:lstStyle/>
          <a:p>
            <a:pPr algn="l"/>
            <a:r>
              <a:rPr lang="en-MY" sz="1800" b="0" i="0" u="none" strike="noStrike" baseline="0" dirty="0">
                <a:solidFill>
                  <a:srgbClr val="9A009A"/>
                </a:solidFill>
                <a:latin typeface="CMSSBX10"/>
              </a:rPr>
              <a:t>Lens systems </a:t>
            </a:r>
          </a:p>
          <a:p>
            <a:pPr marL="285750" indent="-285750" algn="just">
              <a:buFont typeface="Arial" panose="020B0604020202020204" pitchFamily="34" charset="0"/>
              <a:buChar char="•"/>
            </a:pPr>
            <a:r>
              <a:rPr lang="en-MY" sz="1800" b="0" i="0" u="none" strike="noStrike" baseline="0" dirty="0">
                <a:latin typeface="Times New Roman" panose="02020603050405020304" pitchFamily="18" charset="0"/>
              </a:rPr>
              <a:t>Lens design </a:t>
            </a:r>
            <a:r>
              <a:rPr lang="en-US" sz="1800" b="0" i="0" u="none" strike="noStrike" baseline="0" dirty="0">
                <a:latin typeface="Times New Roman" panose="02020603050405020304" pitchFamily="18" charset="0"/>
              </a:rPr>
              <a:t>restricts them to focusing light only from points that lie within a range of </a:t>
            </a:r>
            <a:r>
              <a:rPr lang="en-US" sz="1800" b="0" i="1" u="none" strike="noStrike" baseline="0" dirty="0">
                <a:latin typeface="Times New Roman" panose="02020603050405020304" pitchFamily="18" charset="0"/>
              </a:rPr>
              <a:t>Z </a:t>
            </a:r>
            <a:r>
              <a:rPr lang="en-US" sz="1800" b="0" i="0" u="none" strike="noStrike" baseline="0" dirty="0">
                <a:latin typeface="Times New Roman" panose="02020603050405020304" pitchFamily="18" charset="0"/>
              </a:rPr>
              <a:t>depths from the lens. </a:t>
            </a:r>
          </a:p>
          <a:p>
            <a:pPr marL="285750" indent="-285750" algn="just">
              <a:buFont typeface="Arial" panose="020B0604020202020204" pitchFamily="34" charset="0"/>
              <a:buChar char="•"/>
            </a:pPr>
            <a:r>
              <a:rPr lang="en-US" sz="1800" b="0" i="0" u="none" strike="noStrike" baseline="0" dirty="0">
                <a:latin typeface="Times New Roman" panose="02020603050405020304" pitchFamily="18" charset="0"/>
              </a:rPr>
              <a:t>The center of this range—where focus is sharpest—is called the </a:t>
            </a:r>
            <a:r>
              <a:rPr lang="en-US" sz="1800" b="1" i="0" u="none" strike="noStrike" baseline="0" dirty="0">
                <a:latin typeface="Times New Roman" panose="02020603050405020304" pitchFamily="18" charset="0"/>
              </a:rPr>
              <a:t>focal plan</a:t>
            </a:r>
            <a:endParaRPr lang="en-US" sz="1800" b="0" i="0" u="none" strike="noStrike" baseline="0" dirty="0">
              <a:latin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latin typeface="Times New Roman" panose="02020603050405020304" pitchFamily="18" charset="0"/>
              </a:rPr>
              <a:t>The range of depths for which focus remains sharp enough is called the </a:t>
            </a:r>
            <a:r>
              <a:rPr lang="en-US" sz="1800" b="1" i="0" u="none" strike="noStrike" baseline="0" dirty="0">
                <a:latin typeface="Times New Roman" panose="02020603050405020304" pitchFamily="18" charset="0"/>
              </a:rPr>
              <a:t>depth of field</a:t>
            </a:r>
            <a:r>
              <a:rPr lang="en-US" sz="1800" b="0" i="0" u="none" strike="noStrike" baseline="0" dirty="0">
                <a:latin typeface="Times New Roman" panose="02020603050405020304" pitchFamily="18" charset="0"/>
              </a:rPr>
              <a:t>. </a:t>
            </a:r>
          </a:p>
          <a:p>
            <a:pPr marL="285750" indent="-285750" algn="just">
              <a:buFont typeface="Arial" panose="020B0604020202020204" pitchFamily="34" charset="0"/>
              <a:buChar char="•"/>
            </a:pPr>
            <a:r>
              <a:rPr lang="en-US" sz="1800" b="0" i="0" u="none" strike="noStrike" baseline="0" dirty="0">
                <a:latin typeface="Times New Roman" panose="02020603050405020304" pitchFamily="18" charset="0"/>
              </a:rPr>
              <a:t>The larger the lens aperture (opening), the smaller the depth of field.</a:t>
            </a:r>
          </a:p>
          <a:p>
            <a:endParaRPr lang="en-MY" dirty="0">
              <a:latin typeface="NimbusRomNo9L-Regu"/>
            </a:endParaRPr>
          </a:p>
        </p:txBody>
      </p:sp>
      <p:pic>
        <p:nvPicPr>
          <p:cNvPr id="6" name="Picture 5">
            <a:extLst>
              <a:ext uri="{FF2B5EF4-FFF2-40B4-BE49-F238E27FC236}">
                <a16:creationId xmlns:a16="http://schemas.microsoft.com/office/drawing/2014/main" id="{63D44A6B-A40F-4CBE-959E-A4B3764FE88B}"/>
              </a:ext>
            </a:extLst>
          </p:cNvPr>
          <p:cNvPicPr>
            <a:picLocks noChangeAspect="1"/>
          </p:cNvPicPr>
          <p:nvPr/>
        </p:nvPicPr>
        <p:blipFill>
          <a:blip r:embed="rId2"/>
          <a:stretch>
            <a:fillRect/>
          </a:stretch>
        </p:blipFill>
        <p:spPr>
          <a:xfrm>
            <a:off x="1657856" y="3708922"/>
            <a:ext cx="6477000" cy="2747517"/>
          </a:xfrm>
          <a:prstGeom prst="rect">
            <a:avLst/>
          </a:prstGeom>
        </p:spPr>
      </p:pic>
    </p:spTree>
    <p:extLst>
      <p:ext uri="{BB962C8B-B14F-4D97-AF65-F5344CB8AC3E}">
        <p14:creationId xmlns:p14="http://schemas.microsoft.com/office/powerpoint/2010/main" val="332868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7</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Image Formation</a:t>
            </a:r>
            <a:endParaRPr lang="en-US" spc="7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CA0BD6-A33B-4457-B383-2BC653FC0244}"/>
                  </a:ext>
                </a:extLst>
              </p:cNvPr>
              <p:cNvSpPr txBox="1"/>
              <p:nvPr/>
            </p:nvSpPr>
            <p:spPr>
              <a:xfrm>
                <a:off x="1046883" y="1315961"/>
                <a:ext cx="7844106" cy="4524315"/>
              </a:xfrm>
              <a:prstGeom prst="rect">
                <a:avLst/>
              </a:prstGeom>
              <a:noFill/>
            </p:spPr>
            <p:txBody>
              <a:bodyPr wrap="square">
                <a:spAutoFit/>
              </a:bodyPr>
              <a:lstStyle/>
              <a:p>
                <a:pPr algn="l"/>
                <a:r>
                  <a:rPr lang="en-MY" sz="1800" b="0" i="0" u="none" strike="noStrike" baseline="0" dirty="0">
                    <a:solidFill>
                      <a:srgbClr val="9A009A"/>
                    </a:solidFill>
                    <a:latin typeface="CMSSBX10"/>
                  </a:rPr>
                  <a:t>Scaled orthographic projection </a:t>
                </a:r>
              </a:p>
              <a:p>
                <a:pPr marL="285750" indent="-285750" algn="l">
                  <a:buFont typeface="Arial" panose="020B0604020202020204" pitchFamily="34" charset="0"/>
                  <a:buChar char="•"/>
                </a:pPr>
                <a:r>
                  <a:rPr lang="en-US" sz="1800" b="0" i="0" u="none" strike="noStrike" baseline="0" dirty="0">
                    <a:solidFill>
                      <a:srgbClr val="000000"/>
                    </a:solidFill>
                    <a:latin typeface="NimbusRomNo9L-Regu"/>
                  </a:rPr>
                  <a:t>Handle the windows with a simplified model called </a:t>
                </a:r>
                <a:r>
                  <a:rPr lang="en-US" sz="1800" b="0" i="0" u="none" strike="noStrike" baseline="0" dirty="0">
                    <a:solidFill>
                      <a:srgbClr val="000000"/>
                    </a:solidFill>
                    <a:latin typeface="NimbusRomNo9L-Medi"/>
                  </a:rPr>
                  <a:t>scaled orthographic projection</a:t>
                </a:r>
                <a:r>
                  <a:rPr lang="en-US" sz="1800" b="0" i="0" u="none" strike="noStrike" baseline="0" dirty="0">
                    <a:solidFill>
                      <a:srgbClr val="000000"/>
                    </a:solidFill>
                    <a:latin typeface="NimbusRomNo9L-Regu"/>
                  </a:rPr>
                  <a:t>, rather than perspective projection</a:t>
                </a:r>
              </a:p>
              <a:p>
                <a:pPr marL="285750" indent="-285750" algn="l">
                  <a:buFont typeface="Arial" panose="020B0604020202020204" pitchFamily="34" charset="0"/>
                  <a:buChar char="•"/>
                </a:pPr>
                <a:endParaRPr lang="en-US" sz="1800" b="0" i="0" u="none" strike="noStrike" baseline="0" dirty="0">
                  <a:solidFill>
                    <a:srgbClr val="000000"/>
                  </a:solidFill>
                  <a:latin typeface="NimbusRomNo9L-Regu"/>
                </a:endParaRP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The depth </a:t>
                </a:r>
                <a:r>
                  <a:rPr lang="en-US" sz="1800" b="0" i="1" u="none" strike="noStrike" baseline="0" dirty="0">
                    <a:latin typeface="Times New Roman" panose="02020603050405020304" pitchFamily="18" charset="0"/>
                  </a:rPr>
                  <a:t>Z </a:t>
                </a:r>
                <a:r>
                  <a:rPr lang="en-US" sz="1800" b="0" i="0" u="none" strike="noStrike" baseline="0" dirty="0">
                    <a:latin typeface="Times New Roman" panose="02020603050405020304" pitchFamily="18" charset="0"/>
                  </a:rPr>
                  <a:t>of all points on an object fall within the range </a:t>
                </a:r>
                <a:r>
                  <a:rPr lang="en-US" sz="1800" b="0" i="1" u="none" strike="noStrike" baseline="0" dirty="0">
                    <a:latin typeface="Times New Roman" panose="02020603050405020304" pitchFamily="18" charset="0"/>
                  </a:rPr>
                  <a:t>Z</a:t>
                </a:r>
                <a:r>
                  <a:rPr lang="en-US" sz="1800" b="0" i="0" u="none" strike="noStrike" baseline="-25000" dirty="0">
                    <a:latin typeface="Times New Roman" panose="02020603050405020304" pitchFamily="18" charset="0"/>
                  </a:rPr>
                  <a:t>0</a:t>
                </a:r>
                <a:r>
                  <a:rPr lang="en-US" sz="1800" b="0" i="0" u="none" strike="noStrike" baseline="0" dirty="0">
                    <a:latin typeface="Times New Roman" panose="02020603050405020304" pitchFamily="18" charset="0"/>
                  </a:rPr>
                  <a:t> </a:t>
                </a:r>
                <a14:m>
                  <m:oMath xmlns:m="http://schemas.openxmlformats.org/officeDocument/2006/math">
                    <m:r>
                      <a:rPr lang="en-US" sz="1800" b="0" i="1" u="none" strike="noStrike" baseline="0" smtClean="0">
                        <a:latin typeface="Cambria Math" panose="02040503050406030204" pitchFamily="18" charset="0"/>
                        <a:ea typeface="Cambria Math" panose="02040503050406030204" pitchFamily="18" charset="0"/>
                      </a:rPr>
                      <m:t>±</m:t>
                    </m:r>
                  </m:oMath>
                </a14:m>
                <a:r>
                  <a:rPr lang="en-US" sz="1800" b="0" i="0" u="none" strike="noStrike" baseline="0" dirty="0">
                    <a:latin typeface="Calibri" panose="020F0502020204030204" pitchFamily="34" charset="0"/>
                  </a:rPr>
                  <a:t>∆</a:t>
                </a:r>
                <a:r>
                  <a:rPr lang="en-US" sz="1800" b="0" i="1" u="none" strike="noStrike" baseline="0" dirty="0">
                    <a:latin typeface="Times New Roman" panose="02020603050405020304" pitchFamily="18" charset="0"/>
                  </a:rPr>
                  <a:t>Z</a:t>
                </a:r>
                <a:r>
                  <a:rPr lang="en-US" sz="1800" b="0" i="0" u="none" strike="noStrike" baseline="0" dirty="0">
                    <a:latin typeface="Times New Roman" panose="02020603050405020304" pitchFamily="18" charset="0"/>
                  </a:rPr>
                  <a:t>, with </a:t>
                </a:r>
                <a:r>
                  <a:rPr lang="en-US" sz="1800" b="0" i="0" u="none" strike="noStrike" baseline="0" dirty="0">
                    <a:latin typeface="Calibri" panose="020F0502020204030204" pitchFamily="34" charset="0"/>
                  </a:rPr>
                  <a:t>∆</a:t>
                </a:r>
                <a:r>
                  <a:rPr lang="en-US" sz="1800" b="0" i="1" u="none" strike="noStrike" baseline="0" dirty="0">
                    <a:latin typeface="Times New Roman" panose="02020603050405020304" pitchFamily="18" charset="0"/>
                  </a:rPr>
                  <a:t>Z</a:t>
                </a:r>
                <a14:m>
                  <m:oMath xmlns:m="http://schemas.openxmlformats.org/officeDocument/2006/math">
                    <m:r>
                      <a:rPr lang="en-US" sz="1800" b="0" i="1" u="none" strike="noStrike" baseline="0" smtClean="0">
                        <a:latin typeface="Cambria Math" panose="02040503050406030204" pitchFamily="18" charset="0"/>
                        <a:ea typeface="Cambria Math" panose="02040503050406030204" pitchFamily="18" charset="0"/>
                      </a:rPr>
                      <m:t>≪</m:t>
                    </m:r>
                  </m:oMath>
                </a14:m>
                <a:r>
                  <a:rPr lang="en-US" sz="1800" b="0" i="1" u="none" strike="noStrike" baseline="0" dirty="0">
                    <a:latin typeface="Times New Roman" panose="02020603050405020304" pitchFamily="18" charset="0"/>
                  </a:rPr>
                  <a:t> Z</a:t>
                </a:r>
                <a:r>
                  <a:rPr lang="en-US" sz="1800" b="0" i="0" u="none" strike="noStrike" baseline="-25000" dirty="0">
                    <a:latin typeface="Times New Roman" panose="02020603050405020304" pitchFamily="18" charset="0"/>
                  </a:rPr>
                  <a:t>0</a:t>
                </a:r>
                <a:r>
                  <a:rPr lang="en-US" sz="1800" b="0" i="0" u="none" strike="noStrike" baseline="0" dirty="0">
                    <a:latin typeface="Times New Roman" panose="02020603050405020304" pitchFamily="18" charset="0"/>
                  </a:rPr>
                  <a:t>, </a:t>
                </a:r>
              </a:p>
              <a:p>
                <a:pPr marL="285750" indent="-285750" algn="l">
                  <a:buFont typeface="Arial" panose="020B0604020202020204" pitchFamily="34" charset="0"/>
                  <a:buChar char="•"/>
                </a:pPr>
                <a:endParaRPr lang="en-US" sz="1800" b="0" i="0" u="none" strike="noStrike" baseline="0" dirty="0">
                  <a:latin typeface="Times New Roman" panose="02020603050405020304" pitchFamily="18" charset="0"/>
                </a:endParaRP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The  perspective scaling factor </a:t>
                </a:r>
                <a:r>
                  <a:rPr lang="en-US" sz="1800" b="0" i="1" u="none" strike="noStrike" baseline="0" dirty="0">
                    <a:latin typeface="Times New Roman" panose="02020603050405020304" pitchFamily="18" charset="0"/>
                  </a:rPr>
                  <a:t>f </a:t>
                </a:r>
                <a:r>
                  <a:rPr lang="en-US" sz="1800" b="0" i="1" u="none" strike="noStrike" baseline="0" dirty="0">
                    <a:latin typeface="Comic Sans MS" panose="030F0702030302020204" pitchFamily="66" charset="0"/>
                  </a:rPr>
                  <a:t>/</a:t>
                </a:r>
                <a:r>
                  <a:rPr lang="en-US" sz="1800" b="0" i="1" u="none" strike="noStrike" baseline="0" dirty="0">
                    <a:latin typeface="Times New Roman" panose="02020603050405020304" pitchFamily="18" charset="0"/>
                  </a:rPr>
                  <a:t>Z </a:t>
                </a:r>
                <a:r>
                  <a:rPr lang="en-US" sz="1800" b="0" i="0" u="none" strike="noStrike" baseline="0" dirty="0">
                    <a:latin typeface="Times New Roman" panose="02020603050405020304" pitchFamily="18" charset="0"/>
                  </a:rPr>
                  <a:t>can be approximated by a constant </a:t>
                </a:r>
                <a:r>
                  <a:rPr lang="en-US" sz="1800" b="0" i="1" u="none" strike="noStrike" baseline="0" dirty="0">
                    <a:latin typeface="Times New Roman" panose="02020603050405020304" pitchFamily="18" charset="0"/>
                  </a:rPr>
                  <a:t>s </a:t>
                </a:r>
                <a:r>
                  <a:rPr lang="en-US" sz="1800" b="0" i="0" u="none" strike="noStrike" baseline="0" dirty="0">
                    <a:latin typeface="Tahoma" panose="020B0604030504040204" pitchFamily="34" charset="0"/>
                  </a:rPr>
                  <a:t>= </a:t>
                </a:r>
                <a:r>
                  <a:rPr lang="en-US" sz="1800" b="0" i="1" u="none" strike="noStrike" baseline="0" dirty="0">
                    <a:latin typeface="Times New Roman" panose="02020603050405020304" pitchFamily="18" charset="0"/>
                  </a:rPr>
                  <a:t>f </a:t>
                </a:r>
                <a:r>
                  <a:rPr lang="en-US" sz="1800" b="0" i="1" u="none" strike="noStrike" baseline="0" dirty="0">
                    <a:latin typeface="Comic Sans MS" panose="030F0702030302020204" pitchFamily="66" charset="0"/>
                  </a:rPr>
                  <a:t>/</a:t>
                </a:r>
                <a:r>
                  <a:rPr lang="en-US" sz="1800" b="0" i="1" u="none" strike="noStrike" baseline="0" dirty="0">
                    <a:latin typeface="Times New Roman" panose="02020603050405020304" pitchFamily="18" charset="0"/>
                  </a:rPr>
                  <a:t>Z</a:t>
                </a:r>
                <a:r>
                  <a:rPr lang="en-US" sz="1800" b="0" i="0" u="none" strike="noStrike" baseline="-25000" dirty="0">
                    <a:latin typeface="Times New Roman" panose="02020603050405020304" pitchFamily="18" charset="0"/>
                  </a:rPr>
                  <a:t>0</a:t>
                </a:r>
                <a:r>
                  <a:rPr lang="en-US" sz="1800" b="0" i="0" u="none" strike="noStrike" baseline="0" dirty="0">
                    <a:latin typeface="Times New Roman" panose="02020603050405020304" pitchFamily="18" charset="0"/>
                  </a:rPr>
                  <a:t>.</a:t>
                </a:r>
              </a:p>
              <a:p>
                <a:pPr marL="285750" indent="-285750" algn="l">
                  <a:buFont typeface="Arial" panose="020B0604020202020204" pitchFamily="34" charset="0"/>
                  <a:buChar char="•"/>
                </a:pPr>
                <a:endParaRPr lang="en-US" sz="1800" b="0" i="0" u="none" strike="noStrike" baseline="0" dirty="0">
                  <a:latin typeface="Times New Roman" panose="02020603050405020304" pitchFamily="18" charset="0"/>
                </a:endParaRP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The equations for projection from the scene coordinates </a:t>
                </a:r>
                <a:r>
                  <a:rPr lang="en-US" sz="1800" b="0" i="0" u="none" strike="noStrike" baseline="0" dirty="0">
                    <a:latin typeface="Tahoma" panose="020B0604030504040204" pitchFamily="34" charset="0"/>
                  </a:rPr>
                  <a:t>(</a:t>
                </a:r>
                <a:r>
                  <a:rPr lang="en-US" sz="1800" b="0" i="1" u="none" strike="noStrike" baseline="0" dirty="0">
                    <a:latin typeface="Times New Roman" panose="02020603050405020304" pitchFamily="18" charset="0"/>
                  </a:rPr>
                  <a:t>X</a:t>
                </a:r>
                <a:r>
                  <a:rPr lang="en-US" sz="1800" b="0" i="1" u="none" strike="noStrike" baseline="0" dirty="0">
                    <a:latin typeface="Comic Sans MS" panose="030F0702030302020204" pitchFamily="66" charset="0"/>
                  </a:rPr>
                  <a:t>,</a:t>
                </a:r>
                <a:r>
                  <a:rPr lang="en-US" sz="1800" b="0" i="1" u="none" strike="noStrike" baseline="0" dirty="0">
                    <a:latin typeface="Times New Roman" panose="02020603050405020304" pitchFamily="18" charset="0"/>
                  </a:rPr>
                  <a:t>Y</a:t>
                </a:r>
                <a:r>
                  <a:rPr lang="en-US" sz="1800" b="0" i="1" u="none" strike="noStrike" baseline="0" dirty="0">
                    <a:latin typeface="Comic Sans MS" panose="030F0702030302020204" pitchFamily="66" charset="0"/>
                  </a:rPr>
                  <a:t>, </a:t>
                </a:r>
                <a:r>
                  <a:rPr lang="en-US" sz="1800" b="0" i="1" u="none" strike="noStrike" baseline="0" dirty="0">
                    <a:latin typeface="Times New Roman" panose="02020603050405020304" pitchFamily="18" charset="0"/>
                  </a:rPr>
                  <a:t>Z</a:t>
                </a:r>
                <a:r>
                  <a:rPr lang="en-US" sz="1800" b="0" i="0" u="none" strike="noStrike" baseline="0" dirty="0">
                    <a:latin typeface="Tahoma" panose="020B0604030504040204" pitchFamily="34" charset="0"/>
                  </a:rPr>
                  <a:t>) </a:t>
                </a:r>
                <a:r>
                  <a:rPr lang="en-US" sz="1800" b="0" i="0" u="none" strike="noStrike" baseline="0" dirty="0">
                    <a:latin typeface="Times New Roman" panose="02020603050405020304" pitchFamily="18" charset="0"/>
                  </a:rPr>
                  <a:t>to the image plane become </a:t>
                </a:r>
                <a:r>
                  <a:rPr lang="en-US" sz="1800" b="0" i="1" u="none" strike="noStrike" baseline="0" dirty="0">
                    <a:latin typeface="Times New Roman" panose="02020603050405020304" pitchFamily="18" charset="0"/>
                  </a:rPr>
                  <a:t>x </a:t>
                </a:r>
                <a:r>
                  <a:rPr lang="en-US" sz="1800" b="0" i="0" u="none" strike="noStrike" baseline="0" dirty="0">
                    <a:latin typeface="Tahoma" panose="020B0604030504040204" pitchFamily="34" charset="0"/>
                  </a:rPr>
                  <a:t>= </a:t>
                </a:r>
                <a:r>
                  <a:rPr lang="en-US" sz="1800" b="0" i="1" u="none" strike="noStrike" baseline="0" dirty="0" err="1">
                    <a:latin typeface="Times New Roman" panose="02020603050405020304" pitchFamily="18" charset="0"/>
                  </a:rPr>
                  <a:t>sX</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and </a:t>
                </a:r>
                <a:r>
                  <a:rPr lang="en-US" sz="1800" b="0" i="1" u="none" strike="noStrike" baseline="0" dirty="0">
                    <a:latin typeface="Times New Roman" panose="02020603050405020304" pitchFamily="18" charset="0"/>
                  </a:rPr>
                  <a:t>y </a:t>
                </a:r>
                <a:r>
                  <a:rPr lang="en-US" sz="1800" b="0" i="0" u="none" strike="noStrike" baseline="0" dirty="0">
                    <a:latin typeface="Tahoma" panose="020B0604030504040204" pitchFamily="34" charset="0"/>
                  </a:rPr>
                  <a:t>= </a:t>
                </a:r>
                <a:r>
                  <a:rPr lang="en-US" sz="1800" b="0" i="1" u="none" strike="noStrike" baseline="0" dirty="0" err="1">
                    <a:latin typeface="Times New Roman" panose="02020603050405020304" pitchFamily="18" charset="0"/>
                  </a:rPr>
                  <a:t>sY</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 </a:t>
                </a:r>
              </a:p>
              <a:p>
                <a:pPr marL="285750" indent="-285750" algn="l">
                  <a:buFont typeface="Arial" panose="020B0604020202020204" pitchFamily="34" charset="0"/>
                  <a:buChar char="•"/>
                </a:pPr>
                <a:endParaRPr lang="en-US" dirty="0">
                  <a:latin typeface="Times New Roman" panose="02020603050405020304" pitchFamily="18" charset="0"/>
                </a:endParaRP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Foreshortening </a:t>
                </a:r>
                <a:r>
                  <a:rPr lang="en-US" sz="1800" b="0" i="0" u="none" strike="noStrike" baseline="0" dirty="0">
                    <a:latin typeface="NimbusRomNo9L-Regu"/>
                  </a:rPr>
                  <a:t>still occurs in the scaled orthographic projection model, because it is caused by the object tilting away from the view</a:t>
                </a:r>
                <a:endParaRPr lang="en-US" sz="1800" b="0" i="0" u="none" strike="noStrike" baseline="0" dirty="0">
                  <a:latin typeface="Times New Roman" panose="02020603050405020304" pitchFamily="18" charset="0"/>
                </a:endParaRPr>
              </a:p>
              <a:p>
                <a:pPr marL="285750" indent="-285750" algn="l">
                  <a:buFont typeface="Arial" panose="020B0604020202020204" pitchFamily="34" charset="0"/>
                  <a:buChar char="•"/>
                </a:pPr>
                <a:endParaRPr lang="en-MY" dirty="0">
                  <a:latin typeface="NimbusRomNo9L-Regu"/>
                </a:endParaRPr>
              </a:p>
            </p:txBody>
          </p:sp>
        </mc:Choice>
        <mc:Fallback xmlns="">
          <p:sp>
            <p:nvSpPr>
              <p:cNvPr id="8" name="TextBox 7">
                <a:extLst>
                  <a:ext uri="{FF2B5EF4-FFF2-40B4-BE49-F238E27FC236}">
                    <a16:creationId xmlns:a16="http://schemas.microsoft.com/office/drawing/2014/main" id="{B1CA0BD6-A33B-4457-B383-2BC653FC0244}"/>
                  </a:ext>
                </a:extLst>
              </p:cNvPr>
              <p:cNvSpPr txBox="1">
                <a:spLocks noRot="1" noChangeAspect="1" noMove="1" noResize="1" noEditPoints="1" noAdjustHandles="1" noChangeArrowheads="1" noChangeShapeType="1" noTextEdit="1"/>
              </p:cNvSpPr>
              <p:nvPr/>
            </p:nvSpPr>
            <p:spPr>
              <a:xfrm>
                <a:off x="1046883" y="1315961"/>
                <a:ext cx="7844106" cy="4524315"/>
              </a:xfrm>
              <a:prstGeom prst="rect">
                <a:avLst/>
              </a:prstGeom>
              <a:blipFill>
                <a:blip r:embed="rId2"/>
                <a:stretch>
                  <a:fillRect l="-700" t="-809"/>
                </a:stretch>
              </a:blipFill>
            </p:spPr>
            <p:txBody>
              <a:bodyPr/>
              <a:lstStyle/>
              <a:p>
                <a:r>
                  <a:rPr lang="en-MY">
                    <a:noFill/>
                  </a:rPr>
                  <a:t> </a:t>
                </a:r>
              </a:p>
            </p:txBody>
          </p:sp>
        </mc:Fallback>
      </mc:AlternateContent>
    </p:spTree>
    <p:extLst>
      <p:ext uri="{BB962C8B-B14F-4D97-AF65-F5344CB8AC3E}">
        <p14:creationId xmlns:p14="http://schemas.microsoft.com/office/powerpoint/2010/main" val="525883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8</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Image Formation</a:t>
            </a:r>
            <a:endParaRPr lang="en-US" spc="70" dirty="0"/>
          </a:p>
        </p:txBody>
      </p:sp>
      <p:sp>
        <p:nvSpPr>
          <p:cNvPr id="8" name="TextBox 7">
            <a:extLst>
              <a:ext uri="{FF2B5EF4-FFF2-40B4-BE49-F238E27FC236}">
                <a16:creationId xmlns:a16="http://schemas.microsoft.com/office/drawing/2014/main" id="{B1CA0BD6-A33B-4457-B383-2BC653FC0244}"/>
              </a:ext>
            </a:extLst>
          </p:cNvPr>
          <p:cNvSpPr txBox="1"/>
          <p:nvPr/>
        </p:nvSpPr>
        <p:spPr>
          <a:xfrm>
            <a:off x="1046883" y="1315961"/>
            <a:ext cx="7844106" cy="5632311"/>
          </a:xfrm>
          <a:prstGeom prst="rect">
            <a:avLst/>
          </a:prstGeom>
          <a:noFill/>
        </p:spPr>
        <p:txBody>
          <a:bodyPr wrap="square">
            <a:spAutoFit/>
          </a:bodyPr>
          <a:lstStyle/>
          <a:p>
            <a:pPr algn="l"/>
            <a:r>
              <a:rPr lang="en-MY" sz="1800" b="0" i="0" u="none" strike="noStrike" baseline="0" dirty="0">
                <a:solidFill>
                  <a:srgbClr val="9A009A"/>
                </a:solidFill>
                <a:latin typeface="CMSSBX10"/>
              </a:rPr>
              <a:t>Light and shading </a:t>
            </a:r>
          </a:p>
          <a:p>
            <a:pPr algn="l"/>
            <a:r>
              <a:rPr lang="en-US" sz="1800" b="0" i="0" u="none" strike="noStrike" baseline="0" dirty="0">
                <a:latin typeface="NimbusRomNo9L-Regu"/>
              </a:rPr>
              <a:t>The brightness of a pixel in the image is a function of the brightness of the surface patch in the scene that projects to the pixel</a:t>
            </a:r>
            <a:endParaRPr lang="en-MY" dirty="0">
              <a:solidFill>
                <a:srgbClr val="9A009A"/>
              </a:solidFill>
              <a:latin typeface="CMSSBX10"/>
            </a:endParaRPr>
          </a:p>
          <a:p>
            <a:pPr marL="285750" indent="-285750" algn="l">
              <a:buFont typeface="Arial" panose="020B0604020202020204" pitchFamily="34" charset="0"/>
              <a:buChar char="•"/>
            </a:pPr>
            <a:endParaRPr lang="en-MY" dirty="0">
              <a:latin typeface="NimbusRomNo9L-Regu"/>
            </a:endParaRPr>
          </a:p>
          <a:p>
            <a:pPr algn="l"/>
            <a:r>
              <a:rPr lang="en-US" sz="1800" b="0" i="0" u="none" strike="noStrike" baseline="0" dirty="0">
                <a:solidFill>
                  <a:srgbClr val="000000"/>
                </a:solidFill>
                <a:latin typeface="NimbusRomNo9L-Regu"/>
              </a:rPr>
              <a:t>The </a:t>
            </a:r>
            <a:r>
              <a:rPr lang="en-US" sz="1800" b="1" i="0" u="none" strike="noStrike" baseline="0" dirty="0">
                <a:solidFill>
                  <a:srgbClr val="000000"/>
                </a:solidFill>
                <a:latin typeface="NimbusRomNo9L-Regu"/>
              </a:rPr>
              <a:t>ambiguity</a:t>
            </a:r>
            <a:r>
              <a:rPr lang="en-US" sz="1800" b="0" i="0" u="none" strike="noStrike" baseline="0" dirty="0">
                <a:solidFill>
                  <a:srgbClr val="000000"/>
                </a:solidFill>
                <a:latin typeface="NimbusRomNo9L-Regu"/>
              </a:rPr>
              <a:t> occurs because there are three factors that contribute to the amount of light:</a:t>
            </a:r>
          </a:p>
          <a:p>
            <a:pPr marL="285750" indent="-285750" algn="l">
              <a:buFont typeface="Arial" panose="020B0604020202020204" pitchFamily="34" charset="0"/>
              <a:buChar char="•"/>
            </a:pPr>
            <a:r>
              <a:rPr lang="en-US" sz="1800" b="0" i="0" u="none" strike="noStrike" baseline="0" dirty="0">
                <a:solidFill>
                  <a:srgbClr val="000000"/>
                </a:solidFill>
                <a:latin typeface="NimbusRomNo9L-Regu"/>
              </a:rPr>
              <a:t>the overall intensity of </a:t>
            </a:r>
            <a:r>
              <a:rPr lang="en-US" sz="1800" b="0" i="0" u="none" strike="noStrike" baseline="0" dirty="0">
                <a:solidFill>
                  <a:srgbClr val="000000"/>
                </a:solidFill>
                <a:latin typeface="NimbusRomNo9L-Medi"/>
              </a:rPr>
              <a:t>ambient light</a:t>
            </a:r>
            <a:r>
              <a:rPr lang="en-US" sz="1800" b="0" i="0" u="none" strike="noStrike" baseline="0" dirty="0">
                <a:solidFill>
                  <a:srgbClr val="000000"/>
                </a:solidFill>
                <a:latin typeface="NimbusRomNo9L-Regu"/>
              </a:rPr>
              <a:t>; </a:t>
            </a:r>
          </a:p>
          <a:p>
            <a:pPr marL="285750" indent="-285750" algn="l">
              <a:buFont typeface="Arial" panose="020B0604020202020204" pitchFamily="34" charset="0"/>
              <a:buChar char="•"/>
            </a:pPr>
            <a:r>
              <a:rPr lang="en-US" sz="1800" b="0" i="0" u="none" strike="noStrike" baseline="0" dirty="0">
                <a:solidFill>
                  <a:srgbClr val="000000"/>
                </a:solidFill>
                <a:latin typeface="NimbusRomNo9L-Regu"/>
              </a:rPr>
              <a:t>whether the point is facing the light or is in shadow); and </a:t>
            </a:r>
          </a:p>
          <a:p>
            <a:pPr marL="285750" indent="-285750" algn="l">
              <a:buFont typeface="Arial" panose="020B0604020202020204" pitchFamily="34" charset="0"/>
              <a:buChar char="•"/>
            </a:pPr>
            <a:r>
              <a:rPr lang="en-US" sz="1800" b="0" i="0" u="none" strike="noStrike" baseline="0" dirty="0">
                <a:solidFill>
                  <a:srgbClr val="000000"/>
                </a:solidFill>
                <a:latin typeface="NimbusRomNo9L-Regu"/>
              </a:rPr>
              <a:t>the amount of </a:t>
            </a:r>
            <a:r>
              <a:rPr lang="en-US" dirty="0">
                <a:solidFill>
                  <a:srgbClr val="00A6A6"/>
                </a:solidFill>
                <a:latin typeface="CMSS8"/>
              </a:rPr>
              <a:t> </a:t>
            </a:r>
            <a:r>
              <a:rPr lang="en-US" sz="1800" b="0" i="0" u="none" strike="noStrike" baseline="0" dirty="0">
                <a:solidFill>
                  <a:srgbClr val="000000"/>
                </a:solidFill>
                <a:latin typeface="NimbusRomNo9L-Regu"/>
              </a:rPr>
              <a:t>light </a:t>
            </a:r>
            <a:r>
              <a:rPr lang="en-US" sz="1800" b="0" i="0" u="none" strike="noStrike" baseline="0" dirty="0">
                <a:solidFill>
                  <a:srgbClr val="000000"/>
                </a:solidFill>
                <a:latin typeface="NimbusRomNo9L-Medi"/>
              </a:rPr>
              <a:t>reflected </a:t>
            </a:r>
            <a:r>
              <a:rPr lang="en-US" sz="1800" b="0" i="0" u="none" strike="noStrike" baseline="0" dirty="0">
                <a:solidFill>
                  <a:srgbClr val="000000"/>
                </a:solidFill>
                <a:latin typeface="NimbusRomNo9L-Regu"/>
              </a:rPr>
              <a:t>from the point.</a:t>
            </a:r>
          </a:p>
          <a:p>
            <a:pPr marL="285750" indent="-285750" algn="l">
              <a:buFont typeface="Arial" panose="020B0604020202020204" pitchFamily="34" charset="0"/>
              <a:buChar char="•"/>
            </a:pPr>
            <a:endParaRPr lang="en-US" dirty="0">
              <a:solidFill>
                <a:srgbClr val="000000"/>
              </a:solidFill>
              <a:latin typeface="NimbusRomNo9L-Regu"/>
            </a:endParaRPr>
          </a:p>
          <a:p>
            <a:pPr algn="l"/>
            <a:r>
              <a:rPr lang="fr-FR" sz="1800" b="0" i="0" u="none" strike="noStrike" baseline="0" dirty="0">
                <a:solidFill>
                  <a:srgbClr val="000000"/>
                </a:solidFill>
                <a:latin typeface="NimbusRomNo9L-Regu"/>
              </a:rPr>
              <a:t>Diffuse </a:t>
            </a:r>
            <a:r>
              <a:rPr lang="fr-FR" sz="1800" b="1" i="0" u="none" strike="noStrike" baseline="0" dirty="0" err="1">
                <a:solidFill>
                  <a:srgbClr val="000000"/>
                </a:solidFill>
                <a:latin typeface="NimbusRomNo9L-Regu"/>
              </a:rPr>
              <a:t>reflection</a:t>
            </a:r>
            <a:r>
              <a:rPr lang="fr-FR" sz="1800" b="0" i="0" u="none" strike="noStrike" baseline="0" dirty="0">
                <a:solidFill>
                  <a:srgbClr val="000000"/>
                </a:solidFill>
                <a:latin typeface="NimbusRomNo9L-Regu"/>
              </a:rPr>
              <a:t> </a:t>
            </a:r>
            <a:r>
              <a:rPr lang="fr-FR" sz="1800" b="1" i="0" u="none" strike="noStrike" baseline="0" dirty="0" err="1">
                <a:solidFill>
                  <a:srgbClr val="000000"/>
                </a:solidFill>
                <a:latin typeface="NimbusRomNo9L-Regu"/>
              </a:rPr>
              <a:t>scatters</a:t>
            </a:r>
            <a:r>
              <a:rPr lang="fr-FR" dirty="0">
                <a:solidFill>
                  <a:srgbClr val="00A6A6"/>
                </a:solidFill>
                <a:latin typeface="CMSS8"/>
              </a:rPr>
              <a:t> </a:t>
            </a:r>
            <a:r>
              <a:rPr lang="en-US" sz="1800" b="0" i="0" u="none" strike="noStrike" baseline="0" dirty="0">
                <a:solidFill>
                  <a:srgbClr val="000000"/>
                </a:solidFill>
                <a:latin typeface="NimbusRomNo9L-Regu"/>
              </a:rPr>
              <a:t>light evenly across the directions leaving a surface, so the brightness of a diffuse surface doesn’t depend on the viewing direction</a:t>
            </a:r>
          </a:p>
          <a:p>
            <a:pPr algn="l"/>
            <a:endParaRPr lang="en-US" dirty="0">
              <a:solidFill>
                <a:srgbClr val="000000"/>
              </a:solidFill>
              <a:latin typeface="NimbusRomNo9L-Regu"/>
            </a:endParaRPr>
          </a:p>
          <a:p>
            <a:pPr algn="l"/>
            <a:r>
              <a:rPr lang="en-US" sz="1800" b="1" i="0" u="none" strike="noStrike" baseline="0" dirty="0">
                <a:solidFill>
                  <a:srgbClr val="000000"/>
                </a:solidFill>
                <a:latin typeface="NimbusRomNo9L-Medi"/>
              </a:rPr>
              <a:t>Specular reflection </a:t>
            </a:r>
            <a:r>
              <a:rPr lang="en-US" sz="1800" b="0" i="0" u="none" strike="noStrike" baseline="0" dirty="0">
                <a:solidFill>
                  <a:srgbClr val="000000"/>
                </a:solidFill>
                <a:latin typeface="NimbusRomNo9L-Regu"/>
              </a:rPr>
              <a:t>causes incoming light to leave a surface in a lobe of directions that is determined by the direction the light arrived from</a:t>
            </a:r>
          </a:p>
          <a:p>
            <a:pPr algn="l"/>
            <a:endParaRPr lang="en-US" dirty="0">
              <a:solidFill>
                <a:srgbClr val="000000"/>
              </a:solidFill>
              <a:latin typeface="NimbusRomNo9L-Regu"/>
            </a:endParaRPr>
          </a:p>
          <a:p>
            <a:pPr algn="l"/>
            <a:r>
              <a:rPr lang="en-US" dirty="0">
                <a:solidFill>
                  <a:srgbClr val="000000"/>
                </a:solidFill>
                <a:latin typeface="NimbusRomNo9L-Regu"/>
              </a:rPr>
              <a:t>Illumination </a:t>
            </a:r>
            <a:r>
              <a:rPr lang="en-US" sz="1800" b="0" i="0" u="none" strike="noStrike" baseline="0" dirty="0">
                <a:latin typeface="NimbusRomNo9L-Regu"/>
              </a:rPr>
              <a:t>rays all travel parallel to one another in a known direction </a:t>
            </a:r>
            <a:r>
              <a:rPr lang="en-US" sz="1800" b="0" i="0" u="none" strike="noStrike" baseline="0" dirty="0">
                <a:solidFill>
                  <a:srgbClr val="000000"/>
                </a:solidFill>
                <a:latin typeface="NimbusRomNo9L-Regu"/>
              </a:rPr>
              <a:t> </a:t>
            </a:r>
          </a:p>
          <a:p>
            <a:pPr marL="285750" indent="-285750" algn="l">
              <a:buFont typeface="Arial" panose="020B0604020202020204" pitchFamily="34" charset="0"/>
              <a:buChar char="•"/>
            </a:pPr>
            <a:r>
              <a:rPr lang="en-US" sz="1800" b="0" i="0" u="none" strike="noStrike" baseline="0" dirty="0">
                <a:latin typeface="NimbusRomNo9L-Regu"/>
              </a:rPr>
              <a:t>model this behavior with a </a:t>
            </a:r>
            <a:r>
              <a:rPr lang="en-US" sz="1800" b="0" i="0" u="none" strike="noStrike" baseline="0" dirty="0">
                <a:latin typeface="NimbusRomNo9L-Medi"/>
              </a:rPr>
              <a:t>distant </a:t>
            </a:r>
            <a:r>
              <a:rPr lang="en-MY" sz="1800" b="0" i="0" u="none" strike="noStrike" baseline="0" dirty="0">
                <a:latin typeface="NimbusRomNo9L-Medi"/>
              </a:rPr>
              <a:t>point light source</a:t>
            </a:r>
            <a:endParaRPr lang="en-US" dirty="0">
              <a:solidFill>
                <a:srgbClr val="000000"/>
              </a:solidFill>
              <a:latin typeface="NimbusRomNo9L-Regu"/>
            </a:endParaRPr>
          </a:p>
          <a:p>
            <a:pPr algn="l"/>
            <a:endParaRPr lang="en-US" dirty="0">
              <a:solidFill>
                <a:srgbClr val="000000"/>
              </a:solidFill>
              <a:latin typeface="NimbusRomNo9L-Regu"/>
            </a:endParaRPr>
          </a:p>
          <a:p>
            <a:pPr algn="l"/>
            <a:r>
              <a:rPr lang="en-US" sz="1800" b="0" i="0" u="none" strike="noStrike" baseline="0" dirty="0">
                <a:latin typeface="NimbusRomNo9L-Regu"/>
              </a:rPr>
              <a:t>If the surface cannot see the source, then it is in </a:t>
            </a:r>
            <a:r>
              <a:rPr lang="en-US" sz="1800" b="0" i="0" u="none" strike="noStrike" baseline="0" dirty="0">
                <a:latin typeface="NimbusRomNo9L-Medi"/>
              </a:rPr>
              <a:t>shadow</a:t>
            </a:r>
            <a:endParaRPr lang="en-MY" dirty="0">
              <a:latin typeface="NimbusRomNo9L-Regu"/>
            </a:endParaRPr>
          </a:p>
        </p:txBody>
      </p:sp>
    </p:spTree>
    <p:extLst>
      <p:ext uri="{BB962C8B-B14F-4D97-AF65-F5344CB8AC3E}">
        <p14:creationId xmlns:p14="http://schemas.microsoft.com/office/powerpoint/2010/main" val="903663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860"/>
              </a:lnSpc>
            </a:pPr>
            <a:fld id="{81D60167-4931-47E6-BA6A-407CBD079E47}" type="slidenum">
              <a:rPr lang="en-MY" spc="20" smtClean="0"/>
              <a:t>9</a:t>
            </a:fld>
            <a:endParaRPr lang="en-MY" spc="20" dirty="0"/>
          </a:p>
        </p:txBody>
      </p:sp>
      <p:sp>
        <p:nvSpPr>
          <p:cNvPr id="2" name="object 2"/>
          <p:cNvSpPr txBox="1">
            <a:spLocks noGrp="1"/>
          </p:cNvSpPr>
          <p:nvPr>
            <p:ph type="title"/>
          </p:nvPr>
        </p:nvSpPr>
        <p:spPr>
          <a:xfrm>
            <a:off x="1168755" y="798728"/>
            <a:ext cx="7722234" cy="343492"/>
          </a:xfrm>
          <a:prstGeom prst="rect">
            <a:avLst/>
          </a:prstGeom>
          <a:ln w="51816">
            <a:solidFill>
              <a:srgbClr val="000000"/>
            </a:solidFill>
          </a:ln>
        </p:spPr>
        <p:txBody>
          <a:bodyPr vert="horz" wrap="square" lIns="0" tIns="0" rIns="0" bIns="0" rtlCol="0">
            <a:spAutoFit/>
          </a:bodyPr>
          <a:lstStyle/>
          <a:p>
            <a:pPr algn="ctr">
              <a:lnSpc>
                <a:spcPts val="2635"/>
              </a:lnSpc>
            </a:pPr>
            <a:r>
              <a:rPr lang="en-US" sz="2800" spc="-50" dirty="0">
                <a:latin typeface="Calibri"/>
                <a:cs typeface="Calibri"/>
              </a:rPr>
              <a:t>Image Formation</a:t>
            </a:r>
            <a:endParaRPr lang="en-US" spc="70" dirty="0"/>
          </a:p>
        </p:txBody>
      </p:sp>
      <p:pic>
        <p:nvPicPr>
          <p:cNvPr id="10" name="Picture 9">
            <a:extLst>
              <a:ext uri="{FF2B5EF4-FFF2-40B4-BE49-F238E27FC236}">
                <a16:creationId xmlns:a16="http://schemas.microsoft.com/office/drawing/2014/main" id="{4F89B50D-A6A5-4712-92C7-F1580A3257A7}"/>
              </a:ext>
            </a:extLst>
          </p:cNvPr>
          <p:cNvPicPr>
            <a:picLocks noChangeAspect="1"/>
          </p:cNvPicPr>
          <p:nvPr/>
        </p:nvPicPr>
        <p:blipFill>
          <a:blip r:embed="rId2"/>
          <a:stretch>
            <a:fillRect/>
          </a:stretch>
        </p:blipFill>
        <p:spPr>
          <a:xfrm>
            <a:off x="1819275" y="1295400"/>
            <a:ext cx="6419850" cy="4118099"/>
          </a:xfrm>
          <a:prstGeom prst="rect">
            <a:avLst/>
          </a:prstGeom>
        </p:spPr>
      </p:pic>
      <p:sp>
        <p:nvSpPr>
          <p:cNvPr id="12" name="TextBox 11">
            <a:extLst>
              <a:ext uri="{FF2B5EF4-FFF2-40B4-BE49-F238E27FC236}">
                <a16:creationId xmlns:a16="http://schemas.microsoft.com/office/drawing/2014/main" id="{81D40AE9-6C43-4932-9197-585A10D0B23F}"/>
              </a:ext>
            </a:extLst>
          </p:cNvPr>
          <p:cNvSpPr txBox="1"/>
          <p:nvPr/>
        </p:nvSpPr>
        <p:spPr>
          <a:xfrm>
            <a:off x="928089" y="5566679"/>
            <a:ext cx="7962900" cy="1323439"/>
          </a:xfrm>
          <a:prstGeom prst="rect">
            <a:avLst/>
          </a:prstGeom>
          <a:noFill/>
        </p:spPr>
        <p:txBody>
          <a:bodyPr wrap="square">
            <a:spAutoFit/>
          </a:bodyPr>
          <a:lstStyle/>
          <a:p>
            <a:pPr algn="l"/>
            <a:r>
              <a:rPr lang="en-US" sz="1600" b="0" i="0" u="none" strike="noStrike" baseline="0" dirty="0">
                <a:latin typeface="NimbusRomNo9L-Regu"/>
              </a:rPr>
              <a:t>This photograph illustrates a variety of illumination effects. There are </a:t>
            </a:r>
            <a:r>
              <a:rPr lang="en-US" sz="1600" b="0" i="0" u="none" strike="noStrike" baseline="0" dirty="0" err="1">
                <a:latin typeface="NimbusRomNo9L-Regu"/>
              </a:rPr>
              <a:t>specularities</a:t>
            </a:r>
            <a:r>
              <a:rPr lang="en-US" sz="1600" dirty="0">
                <a:latin typeface="NimbusRomNo9L-Regu"/>
              </a:rPr>
              <a:t> </a:t>
            </a:r>
            <a:r>
              <a:rPr lang="en-US" sz="1600" b="0" i="0" u="none" strike="noStrike" baseline="0" dirty="0">
                <a:latin typeface="NimbusRomNo9L-Regu"/>
              </a:rPr>
              <a:t>on the stainless steel cruet. The onions and carrots are bright diffuse surfaces because they face the light direction. The shadows appear at surface points that cannot see the light source at all. Inside the pot are some dark diffuse surfaces where the light strikes at a tangential angle. (There are also some shadows inside the pot.)</a:t>
            </a:r>
            <a:endParaRPr lang="en-MY" sz="1600" dirty="0"/>
          </a:p>
        </p:txBody>
      </p:sp>
    </p:spTree>
    <p:extLst>
      <p:ext uri="{BB962C8B-B14F-4D97-AF65-F5344CB8AC3E}">
        <p14:creationId xmlns:p14="http://schemas.microsoft.com/office/powerpoint/2010/main" val="381132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10309</TotalTime>
  <Words>3142</Words>
  <Application>Microsoft Office PowerPoint</Application>
  <PresentationFormat>Custom</PresentationFormat>
  <Paragraphs>363</Paragraphs>
  <Slides>41</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41</vt:i4>
      </vt:variant>
    </vt:vector>
  </HeadingPairs>
  <TitlesOfParts>
    <vt:vector size="61" baseType="lpstr">
      <vt:lpstr>Arial</vt:lpstr>
      <vt:lpstr>Book Antiqua</vt:lpstr>
      <vt:lpstr>Bookman Old Style</vt:lpstr>
      <vt:lpstr>Calibri</vt:lpstr>
      <vt:lpstr>Cambria</vt:lpstr>
      <vt:lpstr>Cambria Math</vt:lpstr>
      <vt:lpstr>Century</vt:lpstr>
      <vt:lpstr>CMSS8</vt:lpstr>
      <vt:lpstr>CMSSBX10</vt:lpstr>
      <vt:lpstr>Comic Sans MS</vt:lpstr>
      <vt:lpstr>Georgia</vt:lpstr>
      <vt:lpstr>Gill Sans MT</vt:lpstr>
      <vt:lpstr>Lucida Sans Unicode</vt:lpstr>
      <vt:lpstr>NimbusRomNo9L-Medi</vt:lpstr>
      <vt:lpstr>NimbusRomNo9L-Regu</vt:lpstr>
      <vt:lpstr>NimbusRomNo9L-ReguItal</vt:lpstr>
      <vt:lpstr>Palatino Linotype</vt:lpstr>
      <vt:lpstr>Tahoma</vt:lpstr>
      <vt:lpstr>Times New Roman</vt:lpstr>
      <vt:lpstr>Office Theme</vt:lpstr>
      <vt:lpstr>PowerPoint Presentation</vt:lpstr>
      <vt:lpstr>Outline</vt:lpstr>
      <vt:lpstr>Introduction</vt:lpstr>
      <vt:lpstr>Image Formation</vt:lpstr>
      <vt:lpstr>Image Formation</vt:lpstr>
      <vt:lpstr>Image Formation</vt:lpstr>
      <vt:lpstr>Image Formation</vt:lpstr>
      <vt:lpstr>Image Formation</vt:lpstr>
      <vt:lpstr>Image Formation</vt:lpstr>
      <vt:lpstr>Image Formation</vt:lpstr>
      <vt:lpstr>Image Formation</vt:lpstr>
      <vt:lpstr>Simple Image Features</vt:lpstr>
      <vt:lpstr>Simple Image Features</vt:lpstr>
      <vt:lpstr>Simple Image Features</vt:lpstr>
      <vt:lpstr>Simple Image Features</vt:lpstr>
      <vt:lpstr>Simple Image Features</vt:lpstr>
      <vt:lpstr>Simple Image Features</vt:lpstr>
      <vt:lpstr>Simple Image Features</vt:lpstr>
      <vt:lpstr>Simple Image Features</vt:lpstr>
      <vt:lpstr>Simple Image Features</vt:lpstr>
      <vt:lpstr>Simple Image Features</vt:lpstr>
      <vt:lpstr>Classifying Images</vt:lpstr>
      <vt:lpstr>Classifying Images</vt:lpstr>
      <vt:lpstr>Classifying Images</vt:lpstr>
      <vt:lpstr>Detecting Objects</vt:lpstr>
      <vt:lpstr>Detecting Objects</vt:lpstr>
      <vt:lpstr>Detecting Objects</vt:lpstr>
      <vt:lpstr>3D World</vt:lpstr>
      <vt:lpstr>3D World</vt:lpstr>
      <vt:lpstr>3D World</vt:lpstr>
      <vt:lpstr>Using Computer Vision</vt:lpstr>
      <vt:lpstr>Using Computer Vision</vt:lpstr>
      <vt:lpstr>Using Computer Vision</vt:lpstr>
      <vt:lpstr>Using Computer Vision</vt:lpstr>
      <vt:lpstr>Using Computer Vision</vt:lpstr>
      <vt:lpstr>Using Computer Vision</vt:lpstr>
      <vt:lpstr>Using Computer Vision</vt:lpstr>
      <vt:lpstr>Using Computer Vision</vt:lpstr>
      <vt:lpstr>Using Computer Vision</vt:lpstr>
      <vt:lpstr>Using Computer Vision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Kumar, Aman</cp:lastModifiedBy>
  <cp:revision>88</cp:revision>
  <dcterms:created xsi:type="dcterms:W3CDTF">2021-09-01T06:26:14Z</dcterms:created>
  <dcterms:modified xsi:type="dcterms:W3CDTF">2022-02-23T03:41:52Z</dcterms:modified>
</cp:coreProperties>
</file>